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80" r:id="rId2"/>
    <p:sldId id="288" r:id="rId3"/>
    <p:sldId id="290" r:id="rId4"/>
    <p:sldId id="281" r:id="rId5"/>
    <p:sldId id="284" r:id="rId6"/>
    <p:sldId id="325" r:id="rId7"/>
    <p:sldId id="326" r:id="rId8"/>
    <p:sldId id="332" r:id="rId9"/>
    <p:sldId id="283" r:id="rId10"/>
    <p:sldId id="294" r:id="rId11"/>
    <p:sldId id="329" r:id="rId12"/>
    <p:sldId id="328" r:id="rId13"/>
    <p:sldId id="330" r:id="rId14"/>
    <p:sldId id="308" r:id="rId15"/>
    <p:sldId id="320" r:id="rId16"/>
    <p:sldId id="297" r:id="rId17"/>
    <p:sldId id="298" r:id="rId18"/>
    <p:sldId id="321" r:id="rId19"/>
    <p:sldId id="300" r:id="rId20"/>
    <p:sldId id="301" r:id="rId21"/>
    <p:sldId id="302" r:id="rId22"/>
    <p:sldId id="322" r:id="rId23"/>
    <p:sldId id="304" r:id="rId24"/>
    <p:sldId id="331" r:id="rId25"/>
    <p:sldId id="323" r:id="rId26"/>
    <p:sldId id="305" r:id="rId27"/>
    <p:sldId id="295" r:id="rId28"/>
    <p:sldId id="311" r:id="rId29"/>
    <p:sldId id="293" r:id="rId30"/>
    <p:sldId id="26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30"/>
    <a:srgbClr val="C50941"/>
    <a:srgbClr val="2791D6"/>
    <a:srgbClr val="6D7A89"/>
    <a:srgbClr val="A1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8" autoAdjust="0"/>
    <p:restoredTop sz="85954" autoAdjust="0"/>
  </p:normalViewPr>
  <p:slideViewPr>
    <p:cSldViewPr>
      <p:cViewPr varScale="1">
        <p:scale>
          <a:sx n="95" d="100"/>
          <a:sy n="95" d="100"/>
        </p:scale>
        <p:origin x="-93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C4C61-2AFA-4D33-9EE5-011F784A58B4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9655-50AD-46C9-AE59-E09DCEB3D8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5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toDo</a:t>
            </a:r>
            <a:r>
              <a:rPr lang="de-DE" dirty="0" smtClean="0"/>
              <a:t> Axel: auf OBG hinweisen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Akteure: AKL, ULAN, </a:t>
            </a:r>
            <a:r>
              <a:rPr lang="de-DE" dirty="0" err="1" smtClean="0"/>
              <a:t>Wikidata</a:t>
            </a:r>
            <a:r>
              <a:rPr lang="de-DE" dirty="0" smtClean="0"/>
              <a:t>, VIAF</a:t>
            </a:r>
          </a:p>
          <a:p>
            <a:r>
              <a:rPr lang="de-DE" dirty="0" err="1" smtClean="0"/>
              <a:t>Geografika</a:t>
            </a:r>
            <a:r>
              <a:rPr lang="de-DE" dirty="0" smtClean="0"/>
              <a:t>: </a:t>
            </a:r>
            <a:r>
              <a:rPr lang="de-DE" dirty="0" err="1" smtClean="0"/>
              <a:t>Geonames</a:t>
            </a:r>
            <a:r>
              <a:rPr lang="de-DE" dirty="0" smtClean="0"/>
              <a:t>, OSM, </a:t>
            </a:r>
            <a:r>
              <a:rPr lang="de-DE" dirty="0" err="1" smtClean="0"/>
              <a:t>Wikidata</a:t>
            </a:r>
            <a:r>
              <a:rPr lang="de-DE" dirty="0" smtClean="0"/>
              <a:t>, GOV, TGN, Gemeindeverzeichnisse, ...</a:t>
            </a:r>
            <a:r>
              <a:rPr lang="de-DE" baseline="0" dirty="0" smtClean="0"/>
              <a:t/>
            </a:r>
            <a:br>
              <a:rPr lang="de-DE" baseline="0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62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Reporting </a:t>
            </a:r>
            <a:r>
              <a:rPr lang="en-US" sz="1200" dirty="0" err="1" smtClean="0"/>
              <a:t>Quelldaten</a:t>
            </a:r>
            <a:r>
              <a:rPr lang="en-US" sz="1200" dirty="0" smtClean="0"/>
              <a:t> </a:t>
            </a:r>
            <a:r>
              <a:rPr lang="de-DE" sz="1200" dirty="0" smtClean="0"/>
              <a:t>zur Unterstützung der Qualitätssicherung</a:t>
            </a:r>
            <a:endParaRPr lang="en-US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47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rekursives Akronym  für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PARQL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rotocol </a:t>
            </a:r>
            <a:r>
              <a:rPr lang="de-DE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uery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anguage.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70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Normdaten verknüpfen Kulturgüter, Bibliotheksbestände und Forschungsdaten fächer- und spartenübergreifend miteinander. Entscheidendes Charakteristikum von Normdaten ist dabei ihre Verlässlichkeit.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Aber die GND ist organisatorisch, fachlich und technisch noch stark auf die Nutzung durch Bibliotheken ausgerichtet. Anpassung an die Bedarfe von Kultur- und Forschungseinrichtungen ist erforderlich. </a:t>
            </a:r>
            <a:endParaRPr lang="de-DE" sz="105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1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6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6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5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6D37-30BF-4398-84F5-86B318ECE01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5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EDTF: https://www.loc.gov/standards/datetime/edtf.html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21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9655-50AD-46C9-AE59-E09DCEB3D83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5413" y="3645024"/>
            <a:ext cx="10465163" cy="2304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814917" y="6308552"/>
            <a:ext cx="10464800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ctr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ctr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ctr"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15413" y="1988840"/>
            <a:ext cx="10459211" cy="1224136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2791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91381"/>
            <a:ext cx="575339" cy="5753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2" y="103697"/>
            <a:ext cx="496421" cy="56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3392" y="1844675"/>
            <a:ext cx="10752667" cy="4032250"/>
          </a:xfrm>
          <a:prstGeom prst="rect">
            <a:avLst/>
          </a:prstGeom>
        </p:spPr>
        <p:txBody>
          <a:bodyPr/>
          <a:lstStyle>
            <a:lvl1pPr marL="361950" indent="-361950">
              <a:tabLst/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 marL="714375" indent="-352425"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</a:defRPr>
            </a:lvl2pPr>
            <a:lvl3pPr marL="1076325" indent="-361950"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438275" indent="-361950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1790700" indent="-352425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10523670" y="6353176"/>
            <a:ext cx="852917" cy="371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C9380-AC83-4775-B900-E489CE8AF2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780779" cy="576064"/>
          </a:xfrm>
          <a:prstGeom prst="rect">
            <a:avLst/>
          </a:prstGeom>
        </p:spPr>
        <p:txBody>
          <a:bodyPr/>
          <a:lstStyle>
            <a:lvl1pPr algn="l"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baseline="0">
                <a:solidFill>
                  <a:srgbClr val="2791D6"/>
                </a:solidFill>
                <a:latin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3392" y="1196753"/>
            <a:ext cx="10752667" cy="4680173"/>
          </a:xfrm>
          <a:prstGeom prst="rect">
            <a:avLst/>
          </a:prstGeom>
        </p:spPr>
        <p:txBody>
          <a:bodyPr/>
          <a:lstStyle>
            <a:lvl1pPr marL="361950" indent="-361950">
              <a:tabLst/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 marL="714375" indent="-352425"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</a:defRPr>
            </a:lvl2pPr>
            <a:lvl3pPr marL="1076325" indent="-361950"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3pPr>
            <a:lvl4pPr marL="1438275" indent="-361950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1790700" indent="-352425">
              <a:buFont typeface="Arial" pitchFamily="34" charset="0"/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0523142" y="6414789"/>
            <a:ext cx="852917" cy="371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C9380-AC83-4775-B900-E489CE8AF2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6336704" cy="576064"/>
          </a:xfrm>
          <a:prstGeom prst="rect">
            <a:avLst/>
          </a:prstGeom>
        </p:spPr>
        <p:txBody>
          <a:bodyPr/>
          <a:lstStyle>
            <a:lvl1pPr algn="l"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baseline="0">
                <a:solidFill>
                  <a:srgbClr val="2791D6"/>
                </a:solidFill>
                <a:latin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:\03_FB_EE\12_AfS\GND\16_Kommunikation\Logo\GND-Bridge.png">
            <a:extLst>
              <a:ext uri="{FF2B5EF4-FFF2-40B4-BE49-F238E27FC236}">
                <a16:creationId xmlns:a16="http://schemas.microsoft.com/office/drawing/2014/main" xmlns="" id="{6329966A-E0F8-4917-8C4D-563E32C886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 b="4709"/>
          <a:stretch/>
        </p:blipFill>
        <p:spPr bwMode="auto">
          <a:xfrm>
            <a:off x="0" y="-74616"/>
            <a:ext cx="12192000" cy="6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4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10400" y="547200"/>
            <a:ext cx="9360000" cy="205184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#Neuland | Eine Einführung in das Projekt GND4C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84000" y="2688000"/>
            <a:ext cx="11280000" cy="36720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spcBef>
                <a:spcPts val="1200"/>
              </a:spcBef>
              <a:defRPr lang="de-DE" dirty="0" smtClean="0"/>
            </a:lvl1pPr>
            <a:lvl2pPr>
              <a:lnSpc>
                <a:spcPts val="2667"/>
              </a:lnSpc>
              <a:spcBef>
                <a:spcPts val="400"/>
              </a:spcBef>
              <a:defRPr lang="de-DE" sz="2100" dirty="0" smtClean="0"/>
            </a:lvl2pPr>
            <a:lvl3pPr>
              <a:lnSpc>
                <a:spcPts val="2667"/>
              </a:lnSpc>
              <a:spcBef>
                <a:spcPts val="400"/>
              </a:spcBef>
              <a:defRPr lang="de-DE" sz="2100" dirty="0" smtClean="0"/>
            </a:lvl3pPr>
            <a:lvl4pPr>
              <a:lnSpc>
                <a:spcPts val="2667"/>
              </a:lnSpc>
              <a:spcBef>
                <a:spcPts val="400"/>
              </a:spcBef>
              <a:defRPr lang="de-DE" sz="2100" dirty="0" smtClean="0"/>
            </a:lvl4pPr>
            <a:lvl5pPr>
              <a:lnSpc>
                <a:spcPts val="2667"/>
              </a:lnSpc>
              <a:spcBef>
                <a:spcPts val="400"/>
              </a:spcBef>
              <a:defRPr lang="de-DE" sz="2100" dirty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4000" y="1440000"/>
            <a:ext cx="11280000" cy="10368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lnSpc>
                <a:spcPts val="4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08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10400" y="547200"/>
            <a:ext cx="9360000" cy="205184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#Neuland | Eine Einführung in das Projekt GND4C</a:t>
            </a:r>
          </a:p>
        </p:txBody>
      </p:sp>
    </p:spTree>
    <p:extLst>
      <p:ext uri="{BB962C8B-B14F-4D97-AF65-F5344CB8AC3E}">
        <p14:creationId xmlns:p14="http://schemas.microsoft.com/office/powerpoint/2010/main" val="23066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84000" y="1220755"/>
            <a:ext cx="10224501" cy="537659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lnSpc>
                <a:spcPct val="100000"/>
              </a:lnSpc>
              <a:spcBef>
                <a:spcPts val="1200"/>
              </a:spcBef>
              <a:defRPr lang="de-DE" sz="2100" dirty="0" smtClean="0"/>
            </a:lvl1pPr>
            <a:lvl2pPr>
              <a:lnSpc>
                <a:spcPct val="100000"/>
              </a:lnSpc>
              <a:spcBef>
                <a:spcPts val="400"/>
              </a:spcBef>
              <a:defRPr lang="de-DE" sz="1900" dirty="0" smtClean="0"/>
            </a:lvl2pPr>
            <a:lvl3pPr>
              <a:lnSpc>
                <a:spcPct val="100000"/>
              </a:lnSpc>
              <a:spcBef>
                <a:spcPts val="400"/>
              </a:spcBef>
              <a:defRPr lang="de-DE" sz="1900" dirty="0" smtClean="0"/>
            </a:lvl3pPr>
            <a:lvl4pPr>
              <a:lnSpc>
                <a:spcPct val="100000"/>
              </a:lnSpc>
              <a:spcBef>
                <a:spcPts val="400"/>
              </a:spcBef>
              <a:defRPr lang="de-DE" sz="1900" dirty="0" smtClean="0"/>
            </a:lvl4pPr>
            <a:lvl5pPr>
              <a:lnSpc>
                <a:spcPct val="100000"/>
              </a:lnSpc>
              <a:spcBef>
                <a:spcPts val="400"/>
              </a:spcBef>
              <a:defRPr lang="de-DE" sz="1900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4000" y="260648"/>
            <a:ext cx="9552427" cy="67207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lnSpc>
                <a:spcPts val="4000"/>
              </a:lnSpc>
              <a:defRPr/>
            </a:lvl1pPr>
          </a:lstStyle>
          <a:p>
            <a:r>
              <a:rPr lang="de-DE" dirty="0"/>
              <a:t>Titelmasterformat durch </a:t>
            </a:r>
            <a:r>
              <a:rPr lang="de-DE" dirty="0" smtClean="0"/>
              <a:t>Klicken</a:t>
            </a:r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16" y="68628"/>
            <a:ext cx="2060385" cy="13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0" y="764704"/>
            <a:ext cx="12192000" cy="0"/>
          </a:xfrm>
          <a:prstGeom prst="line">
            <a:avLst/>
          </a:prstGeom>
          <a:ln w="19050" cmpd="sng">
            <a:solidFill>
              <a:srgbClr val="A1A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6309320"/>
            <a:ext cx="12192000" cy="0"/>
          </a:xfrm>
          <a:prstGeom prst="line">
            <a:avLst/>
          </a:prstGeom>
          <a:ln w="19050" cmpd="sng">
            <a:solidFill>
              <a:srgbClr val="A1A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05" y="161181"/>
            <a:ext cx="1804419" cy="3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134263"/>
            <a:ext cx="1537521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wi-thueringen.de/de/suche/p/1/h/1/nc/1.html?tx_jomuseo_pi1009%5bjoDetailView%5d=DE-MUS-871812/lido/dc0000116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nd4c-werkzeugkiste.digicult-verbund.de/gnd4ctest/?job=7&amp;eventloaded=1&amp;eventname=test_as_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nd4c.digicult-verbund.de/sparq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iki.dnb.de/display/GND/GND4C-Forum+Dokumentation:+Startseite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99917" y="1176083"/>
            <a:ext cx="10752667" cy="5000492"/>
          </a:xfrm>
        </p:spPr>
        <p:txBody>
          <a:bodyPr/>
          <a:lstStyle/>
          <a:p>
            <a:r>
              <a:rPr lang="de-DE" dirty="0"/>
              <a:t>GND4C – GND für </a:t>
            </a:r>
            <a:r>
              <a:rPr lang="de-DE" dirty="0" smtClean="0"/>
              <a:t>Kulturdaten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 </a:t>
            </a:r>
            <a:endParaRPr lang="de-DE" dirty="0"/>
          </a:p>
          <a:p>
            <a:r>
              <a:rPr lang="de-DE" dirty="0"/>
              <a:t>GND4C Werkzeugkiste</a:t>
            </a:r>
          </a:p>
          <a:p>
            <a:pPr lvl="1"/>
            <a:r>
              <a:rPr lang="de-DE" dirty="0" err="1" smtClean="0"/>
              <a:t>Matching</a:t>
            </a:r>
            <a:r>
              <a:rPr lang="de-DE" dirty="0" smtClean="0"/>
              <a:t>/Mapping</a:t>
            </a:r>
          </a:p>
          <a:p>
            <a:pPr lvl="1"/>
            <a:r>
              <a:rPr lang="de-DE" dirty="0"/>
              <a:t>Grober Workflow/Datenworkflow</a:t>
            </a:r>
          </a:p>
          <a:p>
            <a:pPr lvl="1"/>
            <a:r>
              <a:rPr lang="de-DE" dirty="0"/>
              <a:t>Features</a:t>
            </a:r>
          </a:p>
          <a:p>
            <a:pPr lvl="1"/>
            <a:r>
              <a:rPr lang="de-DE" dirty="0"/>
              <a:t>Oberfläche Version </a:t>
            </a:r>
            <a:r>
              <a:rPr lang="de-DE" dirty="0" smtClean="0"/>
              <a:t>1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 </a:t>
            </a:r>
          </a:p>
          <a:p>
            <a:r>
              <a:rPr lang="de-DE" dirty="0" smtClean="0"/>
              <a:t>GND4C </a:t>
            </a:r>
            <a:r>
              <a:rPr lang="de-DE" dirty="0"/>
              <a:t>RDF </a:t>
            </a:r>
            <a:r>
              <a:rPr lang="de-DE" dirty="0" smtClean="0"/>
              <a:t>API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1631503" y="6452567"/>
            <a:ext cx="8928993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 smtClean="0"/>
              <a:t>Fachgruppe Dokumentation, 23.10.2019, Axel Vitzthum/Carsten Resch</a:t>
            </a:r>
            <a:endParaRPr lang="de-DE" sz="1100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GND4C Werkzeugkiste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421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83499" y="4955467"/>
            <a:ext cx="3552000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Quelldaten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31637" y="4213694"/>
            <a:ext cx="3552000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Normalisierter Datenspeicher (NDS)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3765" y="3353800"/>
            <a:ext cx="3552000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Reporting Quelldaten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943872" y="2629568"/>
            <a:ext cx="3552000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Matching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1371" y="5724486"/>
            <a:ext cx="3552395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</a:rPr>
              <a:t>Erfassungsysteme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04" y="67945"/>
            <a:ext cx="1728192" cy="199791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791744" y="1695773"/>
            <a:ext cx="6013589" cy="230425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939651" y="3673646"/>
            <a:ext cx="1773236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300" dirty="0" smtClean="0">
                <a:solidFill>
                  <a:srgbClr val="FF0000"/>
                </a:solidFill>
              </a:rPr>
              <a:t>GND4C-Werkzeugkiste</a:t>
            </a:r>
            <a:endParaRPr lang="de-DE" sz="1300" dirty="0">
              <a:solidFill>
                <a:srgbClr val="FF0000"/>
              </a:solidFill>
            </a:endParaRPr>
          </a:p>
        </p:txBody>
      </p:sp>
      <p:cxnSp>
        <p:nvCxnSpPr>
          <p:cNvPr id="17" name="Gewinkelte Verbindung 16"/>
          <p:cNvCxnSpPr>
            <a:stCxn id="18" idx="0"/>
            <a:endCxn id="5" idx="1"/>
          </p:cNvCxnSpPr>
          <p:nvPr/>
        </p:nvCxnSpPr>
        <p:spPr>
          <a:xfrm rot="5400000" flipH="1" flipV="1">
            <a:off x="1048565" y="5189554"/>
            <a:ext cx="528992" cy="540873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hteck 17"/>
          <p:cNvSpPr/>
          <p:nvPr/>
        </p:nvSpPr>
        <p:spPr>
          <a:xfrm>
            <a:off x="549183" y="5724486"/>
            <a:ext cx="986885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22" idx="0"/>
            <a:endCxn id="6" idx="1"/>
          </p:cNvCxnSpPr>
          <p:nvPr/>
        </p:nvCxnSpPr>
        <p:spPr>
          <a:xfrm rot="5400000" flipH="1" flipV="1">
            <a:off x="2277328" y="4416229"/>
            <a:ext cx="516819" cy="591800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hteck 21"/>
          <p:cNvSpPr/>
          <p:nvPr/>
        </p:nvSpPr>
        <p:spPr>
          <a:xfrm>
            <a:off x="1567763" y="4970539"/>
            <a:ext cx="1344149" cy="45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cxnSp>
        <p:nvCxnSpPr>
          <p:cNvPr id="29" name="Gewinkelte Verbindung 28"/>
          <p:cNvCxnSpPr>
            <a:stCxn id="14" idx="1"/>
            <a:endCxn id="42" idx="0"/>
          </p:cNvCxnSpPr>
          <p:nvPr/>
        </p:nvCxnSpPr>
        <p:spPr>
          <a:xfrm rot="10800000" flipV="1">
            <a:off x="3365726" y="2847901"/>
            <a:ext cx="426020" cy="1361679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chteck 29"/>
          <p:cNvSpPr/>
          <p:nvPr/>
        </p:nvSpPr>
        <p:spPr>
          <a:xfrm>
            <a:off x="7343941" y="1702899"/>
            <a:ext cx="986885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cxnSp>
        <p:nvCxnSpPr>
          <p:cNvPr id="33" name="Gewinkelte Verbindung 32"/>
          <p:cNvCxnSpPr>
            <a:stCxn id="14" idx="3"/>
            <a:endCxn id="11" idx="3"/>
          </p:cNvCxnSpPr>
          <p:nvPr/>
        </p:nvCxnSpPr>
        <p:spPr>
          <a:xfrm flipH="1">
            <a:off x="3983765" y="2847901"/>
            <a:ext cx="5821568" cy="3116611"/>
          </a:xfrm>
          <a:prstGeom prst="bentConnector3">
            <a:avLst>
              <a:gd name="adj1" fmla="val -6511"/>
            </a:avLst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Gewinkelte Verbindung 36"/>
          <p:cNvCxnSpPr>
            <a:stCxn id="30" idx="0"/>
            <a:endCxn id="13" idx="1"/>
          </p:cNvCxnSpPr>
          <p:nvPr/>
        </p:nvCxnSpPr>
        <p:spPr>
          <a:xfrm rot="5400000" flipH="1" flipV="1">
            <a:off x="8659246" y="245040"/>
            <a:ext cx="635999" cy="2279720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feld 40"/>
          <p:cNvSpPr txBox="1"/>
          <p:nvPr/>
        </p:nvSpPr>
        <p:spPr>
          <a:xfrm>
            <a:off x="5179496" y="4912164"/>
            <a:ext cx="2273052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dirty="0"/>
              <a:t>Personen, </a:t>
            </a:r>
            <a:r>
              <a:rPr lang="de-DE" sz="1600" dirty="0" err="1"/>
              <a:t>Geographika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Bauwerke, Sachbegriffe </a:t>
            </a:r>
          </a:p>
        </p:txBody>
      </p:sp>
      <p:sp>
        <p:nvSpPr>
          <p:cNvPr id="42" name="Rechteck 41"/>
          <p:cNvSpPr/>
          <p:nvPr/>
        </p:nvSpPr>
        <p:spPr>
          <a:xfrm>
            <a:off x="2872282" y="4209580"/>
            <a:ext cx="986885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905894" y="2639712"/>
            <a:ext cx="986885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33751" y="213347"/>
            <a:ext cx="2920944" cy="1733088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APIs Normdatensysteme: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u.a. GND4C-RDF (GND), </a:t>
            </a:r>
            <a:r>
              <a:rPr lang="de-DE" sz="2000" dirty="0" err="1">
                <a:solidFill>
                  <a:schemeClr val="tx1"/>
                </a:solidFill>
              </a:rPr>
              <a:t>lobid</a:t>
            </a:r>
            <a:r>
              <a:rPr lang="de-DE" sz="2000" dirty="0">
                <a:solidFill>
                  <a:schemeClr val="tx1"/>
                </a:solidFill>
              </a:rPr>
              <a:t> (GND</a:t>
            </a:r>
            <a:r>
              <a:rPr lang="de-DE" sz="2000" dirty="0" smtClean="0">
                <a:solidFill>
                  <a:schemeClr val="tx1"/>
                </a:solidFill>
              </a:rPr>
              <a:t>), </a:t>
            </a:r>
            <a:r>
              <a:rPr lang="de-DE" sz="2000" dirty="0" err="1">
                <a:solidFill>
                  <a:schemeClr val="tx1"/>
                </a:solidFill>
              </a:rPr>
              <a:t>Wikidata</a:t>
            </a:r>
            <a:r>
              <a:rPr lang="de-DE" sz="2000" dirty="0">
                <a:solidFill>
                  <a:schemeClr val="tx1"/>
                </a:solidFill>
              </a:rPr>
              <a:t>,  </a:t>
            </a:r>
            <a:r>
              <a:rPr lang="de-DE" sz="2000" dirty="0" err="1">
                <a:solidFill>
                  <a:schemeClr val="tx1"/>
                </a:solidFill>
              </a:rPr>
              <a:t>GeoNames</a:t>
            </a:r>
            <a:r>
              <a:rPr lang="de-DE" sz="2000" dirty="0">
                <a:solidFill>
                  <a:schemeClr val="tx1"/>
                </a:solidFill>
              </a:rPr>
              <a:t>, OSM, </a:t>
            </a:r>
            <a:r>
              <a:rPr lang="de-DE" sz="2000" dirty="0" smtClean="0">
                <a:solidFill>
                  <a:schemeClr val="tx1"/>
                </a:solidFill>
              </a:rPr>
              <a:t>AAT, 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GOV, TGN, …  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7" name="Gewinkelte Verbindung 46"/>
          <p:cNvCxnSpPr>
            <a:stCxn id="44" idx="0"/>
            <a:endCxn id="46" idx="3"/>
          </p:cNvCxnSpPr>
          <p:nvPr/>
        </p:nvCxnSpPr>
        <p:spPr>
          <a:xfrm rot="16200000" flipV="1">
            <a:off x="3597106" y="837481"/>
            <a:ext cx="1559821" cy="2044641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Rechteck 64"/>
          <p:cNvSpPr/>
          <p:nvPr/>
        </p:nvSpPr>
        <p:spPr>
          <a:xfrm>
            <a:off x="6009992" y="1921723"/>
            <a:ext cx="3552000" cy="480053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Mapping</a:t>
            </a:r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4799856" y="6204539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DE" dirty="0" smtClean="0"/>
              <a:t>Grober Workflow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3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5" grpId="0"/>
      <p:bldP spid="46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 Verbindung 35"/>
          <p:cNvCxnSpPr/>
          <p:nvPr/>
        </p:nvCxnSpPr>
        <p:spPr>
          <a:xfrm flipV="1">
            <a:off x="6155308" y="4187180"/>
            <a:ext cx="0" cy="16835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9120336" y="4193704"/>
            <a:ext cx="0" cy="16835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084364" y="4149080"/>
            <a:ext cx="0" cy="16835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56" y="122038"/>
            <a:ext cx="1640024" cy="18959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35360" y="458112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CSV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Musis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47528" y="477211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CSV AKL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34689" y="421179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XML GND4C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599155" y="4772114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EAD/CSV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929788" y="4239180"/>
            <a:ext cx="197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CSV Niedersachsen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630416" y="4922778"/>
            <a:ext cx="11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HIDA DDK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0056440" y="465313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LIDO XML 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587814" y="497149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97BF30"/>
                </a:solidFill>
              </a:rPr>
              <a:t>LIDO XML (DHM)</a:t>
            </a:r>
            <a:endParaRPr lang="de-DE" dirty="0">
              <a:solidFill>
                <a:srgbClr val="97BF3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040216" y="4471413"/>
            <a:ext cx="6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SKOS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0" y="5616624"/>
            <a:ext cx="30843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Personen</a:t>
            </a:r>
            <a:endParaRPr lang="de-DE" b="1" dirty="0"/>
          </a:p>
        </p:txBody>
      </p:sp>
      <p:sp>
        <p:nvSpPr>
          <p:cNvPr id="12" name="Rechteck 11"/>
          <p:cNvSpPr/>
          <p:nvPr/>
        </p:nvSpPr>
        <p:spPr>
          <a:xfrm>
            <a:off x="3082256" y="5616624"/>
            <a:ext cx="3071664" cy="6926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/>
              <a:t>Geografika</a:t>
            </a:r>
            <a:endParaRPr lang="de-DE" b="1" dirty="0"/>
          </a:p>
        </p:txBody>
      </p:sp>
      <p:sp>
        <p:nvSpPr>
          <p:cNvPr id="13" name="Rechteck 12"/>
          <p:cNvSpPr/>
          <p:nvPr/>
        </p:nvSpPr>
        <p:spPr>
          <a:xfrm>
            <a:off x="6153920" y="5616624"/>
            <a:ext cx="3071664" cy="6926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Sachbegriffe</a:t>
            </a:r>
            <a:endParaRPr lang="de-DE" b="1" dirty="0"/>
          </a:p>
        </p:txBody>
      </p:sp>
      <p:sp>
        <p:nvSpPr>
          <p:cNvPr id="14" name="Rechteck 13"/>
          <p:cNvSpPr/>
          <p:nvPr/>
        </p:nvSpPr>
        <p:spPr>
          <a:xfrm>
            <a:off x="9148836" y="5616624"/>
            <a:ext cx="3071664" cy="692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Bauwerke</a:t>
            </a:r>
            <a:endParaRPr lang="de-DE" b="1" dirty="0"/>
          </a:p>
        </p:txBody>
      </p:sp>
      <p:sp>
        <p:nvSpPr>
          <p:cNvPr id="31" name="Rechteck 30"/>
          <p:cNvSpPr/>
          <p:nvPr/>
        </p:nvSpPr>
        <p:spPr>
          <a:xfrm>
            <a:off x="0" y="6309320"/>
            <a:ext cx="12216680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Fallbeispiele GND4C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67408" y="510744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97BF30"/>
                </a:solidFill>
              </a:rPr>
              <a:t>LIDO XML </a:t>
            </a:r>
            <a:endParaRPr lang="de-DE" dirty="0">
              <a:solidFill>
                <a:srgbClr val="97BF3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08" y="101579"/>
            <a:ext cx="1557559" cy="12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Flussdiagramm: Magnetplattenspeicher 38"/>
          <p:cNvSpPr/>
          <p:nvPr/>
        </p:nvSpPr>
        <p:spPr>
          <a:xfrm>
            <a:off x="5577296" y="1662708"/>
            <a:ext cx="1036686" cy="936104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NDS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1542182" y="2276872"/>
            <a:ext cx="3761730" cy="12961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 flipV="1">
            <a:off x="6861472" y="2264172"/>
            <a:ext cx="3773011" cy="138085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6613982" y="2763912"/>
            <a:ext cx="1210210" cy="8811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4223792" y="2708920"/>
            <a:ext cx="1524046" cy="93610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239624" y="692696"/>
            <a:ext cx="2920944" cy="1733088"/>
          </a:xfrm>
          <a:prstGeom prst="rect">
            <a:avLst/>
          </a:prstGeom>
          <a:noFill/>
          <a:ln>
            <a:solidFill>
              <a:srgbClr val="4F8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APIs Normdatensysteme: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u.a. GND4C-RDF (GND), </a:t>
            </a:r>
            <a:r>
              <a:rPr lang="de-DE" sz="2000" dirty="0" err="1">
                <a:solidFill>
                  <a:schemeClr val="tx1"/>
                </a:solidFill>
              </a:rPr>
              <a:t>lobid</a:t>
            </a:r>
            <a:r>
              <a:rPr lang="de-DE" sz="2000" dirty="0">
                <a:solidFill>
                  <a:schemeClr val="tx1"/>
                </a:solidFill>
              </a:rPr>
              <a:t> (GND</a:t>
            </a:r>
            <a:r>
              <a:rPr lang="de-DE" sz="2000" dirty="0" smtClean="0">
                <a:solidFill>
                  <a:schemeClr val="tx1"/>
                </a:solidFill>
              </a:rPr>
              <a:t>), </a:t>
            </a:r>
            <a:r>
              <a:rPr lang="de-DE" sz="2000" dirty="0" err="1">
                <a:solidFill>
                  <a:schemeClr val="tx1"/>
                </a:solidFill>
              </a:rPr>
              <a:t>Wikidata</a:t>
            </a:r>
            <a:r>
              <a:rPr lang="de-DE" sz="2000" dirty="0">
                <a:solidFill>
                  <a:schemeClr val="tx1"/>
                </a:solidFill>
              </a:rPr>
              <a:t>,  </a:t>
            </a:r>
            <a:r>
              <a:rPr lang="de-DE" sz="2000" dirty="0" err="1">
                <a:solidFill>
                  <a:schemeClr val="tx1"/>
                </a:solidFill>
              </a:rPr>
              <a:t>GeoNames</a:t>
            </a:r>
            <a:r>
              <a:rPr lang="de-DE" sz="2000" dirty="0">
                <a:solidFill>
                  <a:schemeClr val="tx1"/>
                </a:solidFill>
              </a:rPr>
              <a:t>, OSM, </a:t>
            </a:r>
            <a:r>
              <a:rPr lang="de-DE" sz="2000" dirty="0" smtClean="0">
                <a:solidFill>
                  <a:schemeClr val="tx1"/>
                </a:solidFill>
              </a:rPr>
              <a:t>AAT, 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GOV, TGN, …  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5" name="Gerade Verbindung mit Pfeil 54"/>
          <p:cNvCxnSpPr>
            <a:stCxn id="38" idx="1"/>
            <a:endCxn id="53" idx="3"/>
          </p:cNvCxnSpPr>
          <p:nvPr/>
        </p:nvCxnSpPr>
        <p:spPr>
          <a:xfrm flipH="1">
            <a:off x="3160568" y="706636"/>
            <a:ext cx="2163440" cy="85260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38" idx="2"/>
            <a:endCxn id="39" idx="1"/>
          </p:cNvCxnSpPr>
          <p:nvPr/>
        </p:nvCxnSpPr>
        <p:spPr>
          <a:xfrm flipH="1">
            <a:off x="6095639" y="1311692"/>
            <a:ext cx="7149" cy="35101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38" idx="3"/>
            <a:endCxn id="15" idx="1"/>
          </p:cNvCxnSpPr>
          <p:nvPr/>
        </p:nvCxnSpPr>
        <p:spPr>
          <a:xfrm>
            <a:off x="6881567" y="706636"/>
            <a:ext cx="2983089" cy="36339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8693489" y="54868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2021</a:t>
            </a:r>
            <a:endParaRPr lang="de-DE" sz="1200" dirty="0"/>
          </a:p>
        </p:txBody>
      </p:sp>
      <p:sp>
        <p:nvSpPr>
          <p:cNvPr id="71" name="Textfeld 70"/>
          <p:cNvSpPr txBox="1"/>
          <p:nvPr/>
        </p:nvSpPr>
        <p:spPr>
          <a:xfrm>
            <a:off x="5319630" y="620688"/>
            <a:ext cx="157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GND4C</a:t>
            </a:r>
            <a:b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Werkzeugkiste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6672064" y="1772816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Normalisierter Datenspeicher</a:t>
            </a:r>
            <a:endParaRPr lang="de-DE" sz="1100" dirty="0"/>
          </a:p>
        </p:txBody>
      </p:sp>
      <p:sp>
        <p:nvSpPr>
          <p:cNvPr id="22" name="Rechteck 21"/>
          <p:cNvSpPr/>
          <p:nvPr/>
        </p:nvSpPr>
        <p:spPr>
          <a:xfrm>
            <a:off x="0" y="3573016"/>
            <a:ext cx="12192000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Schema-Mapping &gt;  XSLT</a:t>
            </a:r>
          </a:p>
        </p:txBody>
      </p:sp>
      <p:sp>
        <p:nvSpPr>
          <p:cNvPr id="78" name="Titel 4"/>
          <p:cNvSpPr txBox="1">
            <a:spLocks/>
          </p:cNvSpPr>
          <p:nvPr/>
        </p:nvSpPr>
        <p:spPr>
          <a:xfrm>
            <a:off x="119336" y="116632"/>
            <a:ext cx="416019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Lieferdaten Fallbeispiele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33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6" grpId="0"/>
      <p:bldP spid="32" grpId="0"/>
      <p:bldP spid="39" grpId="0" animBg="1"/>
      <p:bldP spid="53" grpId="0" animBg="1"/>
      <p:bldP spid="64" grpId="0"/>
      <p:bldP spid="71" grpId="0"/>
      <p:bldP spid="72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5805264"/>
            <a:ext cx="12192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15" y="5268138"/>
            <a:ext cx="2045358" cy="14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124743"/>
            <a:ext cx="1864970" cy="152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4" y="1124743"/>
            <a:ext cx="1864970" cy="1454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4867" y="67775"/>
            <a:ext cx="745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rPr>
              <a:t>Workflow Personen über Werkzeugkiste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5700872" y="4957528"/>
            <a:ext cx="0" cy="5040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3"/>
          </p:cNvCxnSpPr>
          <p:nvPr/>
        </p:nvCxnSpPr>
        <p:spPr>
          <a:xfrm flipV="1">
            <a:off x="6784463" y="1863978"/>
            <a:ext cx="2551897" cy="380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423592" y="1901992"/>
            <a:ext cx="20162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9336360" y="2796071"/>
            <a:ext cx="2287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hlinkClick r:id="rId6"/>
              </a:rPr>
              <a:t>https://kuwi-thueringen.de/de/suche/p/1/h/1/nc/1.html?tx_jomuseo_pi1009%5BjoDetailView%5D=DE-MUS-871812%2Flido%2Fdc00001163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07368" y="2780928"/>
            <a:ext cx="182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Datensatz nur im </a:t>
            </a:r>
            <a:br>
              <a:rPr lang="de-DE" sz="1200" dirty="0" smtClean="0"/>
            </a:br>
            <a:r>
              <a:rPr lang="de-DE" sz="1200" dirty="0" smtClean="0"/>
              <a:t>DDB-Testsystem verfügbar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800408" y="4509120"/>
            <a:ext cx="57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LIDO-Datensatz ohne GND-URI zu Person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13" y="2682648"/>
            <a:ext cx="1502518" cy="11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Gerade Verbindung mit Pfeil 18"/>
          <p:cNvCxnSpPr/>
          <p:nvPr/>
        </p:nvCxnSpPr>
        <p:spPr>
          <a:xfrm flipV="1">
            <a:off x="5700872" y="3976118"/>
            <a:ext cx="0" cy="5330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649520" y="1717326"/>
            <a:ext cx="21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Person mit GND-URI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5669204" y="2119797"/>
            <a:ext cx="0" cy="5330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10436" y="3153359"/>
            <a:ext cx="157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GND4C</a:t>
            </a:r>
            <a:b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Werkzeugkiste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99917" y="980728"/>
            <a:ext cx="11184715" cy="5265833"/>
          </a:xfrm>
        </p:spPr>
        <p:txBody>
          <a:bodyPr/>
          <a:lstStyle/>
          <a:p>
            <a:r>
              <a:rPr lang="de-DE" sz="2400" dirty="0" err="1" smtClean="0"/>
              <a:t>Konfigurierbares</a:t>
            </a:r>
            <a:r>
              <a:rPr lang="de-DE" sz="2400" dirty="0" smtClean="0"/>
              <a:t> und mehrstufiges </a:t>
            </a:r>
            <a:r>
              <a:rPr lang="de-DE" sz="2400" dirty="0" err="1" smtClean="0"/>
              <a:t>Matchingverfahren</a:t>
            </a:r>
            <a:r>
              <a:rPr lang="de-DE" sz="2400" dirty="0" smtClean="0"/>
              <a:t> auf unterschiedliche Normdatensysteme</a:t>
            </a:r>
            <a:endParaRPr lang="en-US" sz="2400" dirty="0" smtClean="0"/>
          </a:p>
          <a:p>
            <a:r>
              <a:rPr lang="en-US" sz="2400" dirty="0" err="1" smtClean="0"/>
              <a:t>Matchingdurchläufe</a:t>
            </a:r>
            <a:r>
              <a:rPr lang="en-US" sz="2400" dirty="0" smtClean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Matchingereignisse</a:t>
            </a:r>
            <a:r>
              <a:rPr lang="en-US" sz="2400" dirty="0"/>
              <a:t> </a:t>
            </a:r>
            <a:r>
              <a:rPr lang="en-US" sz="2400" dirty="0" err="1" smtClean="0"/>
              <a:t>gespeichert</a:t>
            </a:r>
            <a:endParaRPr lang="en-US" sz="2400" dirty="0" smtClean="0"/>
          </a:p>
          <a:p>
            <a:r>
              <a:rPr lang="de-DE" sz="2400" dirty="0" smtClean="0"/>
              <a:t>Unterschiedliche Suchstrategien pro Entitätstyp und </a:t>
            </a:r>
            <a:r>
              <a:rPr lang="de-DE" sz="2400" dirty="0" err="1" smtClean="0"/>
              <a:t>Datenset</a:t>
            </a:r>
            <a:endParaRPr lang="de-DE" sz="2400" dirty="0" smtClean="0"/>
          </a:p>
          <a:p>
            <a:r>
              <a:rPr lang="en-US" sz="2400" dirty="0" err="1"/>
              <a:t>Regeln</a:t>
            </a:r>
            <a:r>
              <a:rPr lang="en-US" sz="2400" dirty="0"/>
              <a:t> und </a:t>
            </a:r>
            <a:r>
              <a:rPr lang="en-US" sz="2400" dirty="0" err="1"/>
              <a:t>Berechnung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 smtClean="0"/>
              <a:t>Konfidenzwerte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Scoring. </a:t>
            </a:r>
            <a:r>
              <a:rPr lang="en-US" sz="2400" dirty="0" err="1" smtClean="0"/>
              <a:t>Darstellung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 smtClean="0"/>
              <a:t>Farbampel</a:t>
            </a:r>
            <a:endParaRPr lang="en-US" sz="2400" dirty="0" smtClean="0"/>
          </a:p>
          <a:p>
            <a:r>
              <a:rPr lang="de-DE" sz="2400" dirty="0"/>
              <a:t>Reporting von Quelldaten zur Unterstützung der </a:t>
            </a:r>
            <a:r>
              <a:rPr lang="de-DE" sz="2400" dirty="0" smtClean="0"/>
              <a:t>Qualitätssicherung</a:t>
            </a:r>
          </a:p>
          <a:p>
            <a:r>
              <a:rPr lang="de-DE" sz="2400" dirty="0" err="1" smtClean="0"/>
              <a:t>Solr</a:t>
            </a:r>
            <a:r>
              <a:rPr lang="de-DE" sz="2400" dirty="0" smtClean="0"/>
              <a:t>-basierte Volltextsuche über Quelldaten und </a:t>
            </a:r>
            <a:r>
              <a:rPr lang="de-DE" sz="2400" dirty="0" err="1" smtClean="0"/>
              <a:t>Matchingereignisse</a:t>
            </a:r>
            <a:endParaRPr lang="de-DE" sz="2400" dirty="0" smtClean="0"/>
          </a:p>
          <a:p>
            <a:pPr marL="361950" lvl="1" indent="-361950"/>
            <a:r>
              <a:rPr lang="en-US" dirty="0" err="1"/>
              <a:t>Erweiterte</a:t>
            </a:r>
            <a:r>
              <a:rPr lang="en-US" dirty="0"/>
              <a:t> </a:t>
            </a:r>
            <a:r>
              <a:rPr lang="en-US" dirty="0" err="1"/>
              <a:t>Algorithmen</a:t>
            </a:r>
            <a:r>
              <a:rPr lang="en-US" dirty="0"/>
              <a:t> über Fuzzy-Search, Stemming, </a:t>
            </a:r>
            <a:r>
              <a:rPr lang="en-US" dirty="0" err="1" smtClean="0"/>
              <a:t>Levenshtein-Distanz</a:t>
            </a:r>
            <a:endParaRPr lang="en-US" dirty="0"/>
          </a:p>
          <a:p>
            <a:r>
              <a:rPr lang="de-DE" sz="2400" dirty="0" smtClean="0"/>
              <a:t>Unterschiedliche Wertelisten für „Art der Übereinstimmung“ beim Mapping</a:t>
            </a:r>
          </a:p>
          <a:p>
            <a:r>
              <a:rPr lang="de-DE" sz="2400" dirty="0" err="1" smtClean="0"/>
              <a:t>Versionierung</a:t>
            </a:r>
            <a:r>
              <a:rPr lang="de-DE" sz="2400" dirty="0" smtClean="0"/>
              <a:t> im normalisierten Datenspeicher (NDS)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Einige Features Werkzeugkiste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429001"/>
            <a:ext cx="1519572" cy="50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Lieferformat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12216680" cy="70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9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Lieferformat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12216680" cy="70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1335651" y="4437112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8" y="0"/>
            <a:ext cx="12215688" cy="70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1127448" y="3718309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"/>
            <a:ext cx="12217400" cy="70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"/>
            <a:ext cx="12217400" cy="70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2567608" y="2943484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9" y="-1"/>
            <a:ext cx="12218400" cy="70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0" y="5805264"/>
            <a:ext cx="12192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>
            <a:off x="6896174" y="1980084"/>
            <a:ext cx="0" cy="314325"/>
          </a:xfrm>
          <a:prstGeom prst="line">
            <a:avLst/>
          </a:prstGeom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846711" y="1980084"/>
            <a:ext cx="0" cy="314325"/>
          </a:xfrm>
          <a:prstGeom prst="line">
            <a:avLst/>
          </a:prstGeom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2754386" y="2870671"/>
            <a:ext cx="5859463" cy="2838450"/>
          </a:xfrm>
          <a:prstGeom prst="ellipse">
            <a:avLst/>
          </a:prstGeom>
          <a:noFill/>
          <a:ln w="28575">
            <a:solidFill>
              <a:srgbClr val="216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51136" y="3404071"/>
            <a:ext cx="1057275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95661" y="5055071"/>
            <a:ext cx="140335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Gewinkelte Verbindung 7"/>
          <p:cNvCxnSpPr>
            <a:stCxn id="14" idx="4"/>
            <a:endCxn id="11" idx="4"/>
          </p:cNvCxnSpPr>
          <p:nvPr/>
        </p:nvCxnSpPr>
        <p:spPr>
          <a:xfrm rot="16200000" flipH="1">
            <a:off x="5873030" y="-1027435"/>
            <a:ext cx="4762" cy="6096000"/>
          </a:xfrm>
          <a:prstGeom prst="bentConnector3">
            <a:avLst>
              <a:gd name="adj1" fmla="val 5494393"/>
            </a:avLst>
          </a:prstGeom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/>
          <p:cNvCxnSpPr>
            <a:stCxn id="11" idx="2"/>
          </p:cNvCxnSpPr>
          <p:nvPr/>
        </p:nvCxnSpPr>
        <p:spPr>
          <a:xfrm rot="10800000">
            <a:off x="3056011" y="1751484"/>
            <a:ext cx="4953000" cy="4762"/>
          </a:xfrm>
          <a:prstGeom prst="bentConnector3">
            <a:avLst/>
          </a:prstGeom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>
            <a:spLocks noChangeArrowheads="1"/>
          </p:cNvSpPr>
          <p:nvPr/>
        </p:nvSpPr>
        <p:spPr bwMode="auto">
          <a:xfrm>
            <a:off x="5256286" y="3727921"/>
            <a:ext cx="1639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GND Normdaten</a:t>
            </a:r>
          </a:p>
        </p:txBody>
      </p:sp>
      <p:sp>
        <p:nvSpPr>
          <p:cNvPr id="11" name="Ellipse 10"/>
          <p:cNvSpPr/>
          <p:nvPr/>
        </p:nvSpPr>
        <p:spPr>
          <a:xfrm>
            <a:off x="8009011" y="1489546"/>
            <a:ext cx="1828800" cy="533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/>
              <a:t>Denkmalpflege</a:t>
            </a:r>
          </a:p>
        </p:txBody>
      </p:sp>
      <p:sp>
        <p:nvSpPr>
          <p:cNvPr id="12" name="Ellipse 11"/>
          <p:cNvSpPr/>
          <p:nvPr/>
        </p:nvSpPr>
        <p:spPr>
          <a:xfrm>
            <a:off x="5951611" y="1484784"/>
            <a:ext cx="1828800" cy="533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/>
              <a:t>Museen/</a:t>
            </a:r>
            <a:br>
              <a:rPr lang="de-DE" sz="1200" dirty="0"/>
            </a:br>
            <a:r>
              <a:rPr lang="de-DE" sz="1200" dirty="0"/>
              <a:t>Sammlungen</a:t>
            </a:r>
          </a:p>
        </p:txBody>
      </p:sp>
      <p:sp>
        <p:nvSpPr>
          <p:cNvPr id="13" name="Ellipse 12"/>
          <p:cNvSpPr/>
          <p:nvPr/>
        </p:nvSpPr>
        <p:spPr>
          <a:xfrm>
            <a:off x="3932311" y="1489546"/>
            <a:ext cx="1828800" cy="533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/>
              <a:t>Bibliotheken</a:t>
            </a:r>
          </a:p>
        </p:txBody>
      </p:sp>
      <p:sp>
        <p:nvSpPr>
          <p:cNvPr id="14" name="Ellipse 13"/>
          <p:cNvSpPr/>
          <p:nvPr/>
        </p:nvSpPr>
        <p:spPr>
          <a:xfrm>
            <a:off x="1913011" y="1484784"/>
            <a:ext cx="1828800" cy="533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/>
              <a:t>Archive</a:t>
            </a:r>
          </a:p>
        </p:txBody>
      </p:sp>
      <p:pic>
        <p:nvPicPr>
          <p:cNvPr id="15" name="Picture 8" descr="http://xtree-public.digicult-verbund.de/vocnet/images/LVR_100_cmyk_50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11" y="5156671"/>
            <a:ext cx="1181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2598811" y="5534496"/>
            <a:ext cx="1600200" cy="10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4"/>
          <p:cNvSpPr txBox="1">
            <a:spLocks noChangeArrowheads="1"/>
          </p:cNvSpPr>
          <p:nvPr/>
        </p:nvSpPr>
        <p:spPr bwMode="auto">
          <a:xfrm>
            <a:off x="2940124" y="5493221"/>
            <a:ext cx="11922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Wortnetz Kultur</a:t>
            </a:r>
          </a:p>
        </p:txBody>
      </p:sp>
      <p:pic>
        <p:nvPicPr>
          <p:cNvPr id="18" name="Picture 22" descr="Bildergebnis fÃ¼r aat Get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11" y="3548534"/>
            <a:ext cx="22987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5153099" y="2600796"/>
            <a:ext cx="1371600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" name="Picture 6" descr="g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99" y="233727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4941961" y="5394796"/>
            <a:ext cx="1979613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Picture 4" descr="http://xtree-public.digicult-verbund.de/vocnet/images/graphikpor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36" y="5604346"/>
            <a:ext cx="1951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/>
          <p:cNvSpPr/>
          <p:nvPr/>
        </p:nvSpPr>
        <p:spPr>
          <a:xfrm>
            <a:off x="7932811" y="3518371"/>
            <a:ext cx="197961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4" name="Picture 20" descr="Bildergebnis fÃ¼r wikid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49" y="3562821"/>
            <a:ext cx="1160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24"/>
          <p:cNvCxnSpPr/>
          <p:nvPr/>
        </p:nvCxnSpPr>
        <p:spPr>
          <a:xfrm>
            <a:off x="4837186" y="5318596"/>
            <a:ext cx="2247900" cy="0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592711" y="4166071"/>
            <a:ext cx="3155950" cy="0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5838899" y="4089871"/>
            <a:ext cx="0" cy="1363663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4592711" y="4366096"/>
            <a:ext cx="2654300" cy="866775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4410149" y="4327996"/>
            <a:ext cx="3027362" cy="866775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4275211" y="4516909"/>
            <a:ext cx="981075" cy="1017587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524699" y="4516909"/>
            <a:ext cx="912812" cy="1017587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6677099" y="3937471"/>
            <a:ext cx="855662" cy="976313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4132336" y="3975571"/>
            <a:ext cx="1020763" cy="944563"/>
          </a:xfrm>
          <a:prstGeom prst="line">
            <a:avLst/>
          </a:prstGeom>
          <a:ln w="12700">
            <a:solidFill>
              <a:srgbClr val="21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7551811" y="5080471"/>
            <a:ext cx="55245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rgbClr val="216A8F"/>
                </a:solidFill>
              </a:rPr>
              <a:t>…</a:t>
            </a:r>
          </a:p>
        </p:txBody>
      </p:sp>
      <p:sp>
        <p:nvSpPr>
          <p:cNvPr id="38" name="Titel 3"/>
          <p:cNvSpPr txBox="1">
            <a:spLocks/>
          </p:cNvSpPr>
          <p:nvPr/>
        </p:nvSpPr>
        <p:spPr>
          <a:xfrm>
            <a:off x="571805" y="870621"/>
            <a:ext cx="10780779" cy="371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solidFill>
                  <a:srgbClr val="2791D6"/>
                </a:solidFill>
                <a:latin typeface="Arial" pitchFamily="34" charset="0"/>
              </a:rPr>
              <a:t>GND als Brücke zwischen den Kultursparten</a:t>
            </a:r>
            <a:endParaRPr lang="de-DE" sz="3200" dirty="0">
              <a:solidFill>
                <a:srgbClr val="2791D6"/>
              </a:solidFill>
              <a:latin typeface="Arial" pitchFamily="34" charset="0"/>
            </a:endParaRPr>
          </a:p>
        </p:txBody>
      </p:sp>
      <p:sp>
        <p:nvSpPr>
          <p:cNvPr id="39" name="Titel 3"/>
          <p:cNvSpPr txBox="1">
            <a:spLocks/>
          </p:cNvSpPr>
          <p:nvPr/>
        </p:nvSpPr>
        <p:spPr>
          <a:xfrm>
            <a:off x="640408" y="6324736"/>
            <a:ext cx="11432256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solidFill>
                  <a:srgbClr val="2791D6"/>
                </a:solidFill>
                <a:latin typeface="Arial" pitchFamily="34" charset="0"/>
              </a:rPr>
              <a:t>Erweiterung der GND und Vernetzung der GND mit anderen Normvokabularen</a:t>
            </a:r>
            <a:endParaRPr lang="de-DE" sz="3200" dirty="0">
              <a:solidFill>
                <a:srgbClr val="2791D6"/>
              </a:solidFill>
              <a:latin typeface="Arial" pitchFamily="34" charset="0"/>
            </a:endParaRPr>
          </a:p>
        </p:txBody>
      </p:sp>
      <p:sp>
        <p:nvSpPr>
          <p:cNvPr id="40" name="Titel 4"/>
          <p:cNvSpPr txBox="1">
            <a:spLocks/>
          </p:cNvSpPr>
          <p:nvPr/>
        </p:nvSpPr>
        <p:spPr>
          <a:xfrm>
            <a:off x="551384" y="141264"/>
            <a:ext cx="763284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Motivation</a:t>
            </a:r>
            <a:endParaRPr lang="de-DE" sz="2800" dirty="0"/>
          </a:p>
        </p:txBody>
      </p:sp>
      <p:sp>
        <p:nvSpPr>
          <p:cNvPr id="41" name="Titel 4"/>
          <p:cNvSpPr txBox="1">
            <a:spLocks/>
          </p:cNvSpPr>
          <p:nvPr/>
        </p:nvSpPr>
        <p:spPr>
          <a:xfrm>
            <a:off x="2232968" y="141264"/>
            <a:ext cx="763284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am Beispiel der Sachbegriffe</a:t>
            </a:r>
            <a:endParaRPr lang="de-DE" sz="2800" dirty="0"/>
          </a:p>
        </p:txBody>
      </p:sp>
      <p:sp>
        <p:nvSpPr>
          <p:cNvPr id="42" name="Ellipse 41"/>
          <p:cNvSpPr/>
          <p:nvPr/>
        </p:nvSpPr>
        <p:spPr>
          <a:xfrm>
            <a:off x="2053754" y="1650132"/>
            <a:ext cx="1377950" cy="26670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43" name="Ellipse 42"/>
          <p:cNvSpPr/>
          <p:nvPr/>
        </p:nvSpPr>
        <p:spPr>
          <a:xfrm>
            <a:off x="6230218" y="1578124"/>
            <a:ext cx="1377950" cy="40196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44" name="Ellipse 43"/>
          <p:cNvSpPr/>
          <p:nvPr/>
        </p:nvSpPr>
        <p:spPr>
          <a:xfrm>
            <a:off x="8246442" y="1546688"/>
            <a:ext cx="1377950" cy="40196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083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/>
      <p:bldP spid="21" grpId="0" animBg="1"/>
      <p:bldP spid="23" grpId="0" animBg="1"/>
      <p:bldP spid="34" grpId="0" animBg="1"/>
      <p:bldP spid="39" grpId="0"/>
      <p:bldP spid="41" grpId="0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0"/>
            <a:ext cx="12209512" cy="7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5663952" y="2411581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991"/>
            <a:ext cx="12218400" cy="71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991"/>
            <a:ext cx="12218400" cy="71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5183650" y="3579057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8400" cy="71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8400" cy="71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99456" y="5818038"/>
            <a:ext cx="95050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linkClick r:id="rId3"/>
              </a:rPr>
              <a:t>http://gnd4c-werkzeugkiste.digicult-verbund.de/gnd4ctest/?</a:t>
            </a:r>
            <a:r>
              <a:rPr lang="de-DE" sz="2400" dirty="0" smtClean="0">
                <a:hlinkClick r:id="rId3"/>
              </a:rPr>
              <a:t>job=7&amp;eventloaded=1&amp;eventname=test_as_1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2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8400" cy="71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9480376" y="2822409"/>
            <a:ext cx="576064" cy="11285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8" y="0"/>
            <a:ext cx="12183988" cy="766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Matchingdurchlauf</a:t>
            </a:r>
            <a:r>
              <a:rPr lang="de-DE" dirty="0" smtClean="0"/>
              <a:t> </a:t>
            </a:r>
            <a:r>
              <a:rPr lang="de-DE" dirty="0" err="1" smtClean="0"/>
              <a:t>Geografika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08720"/>
            <a:ext cx="7668990" cy="33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7896200" y="3284984"/>
            <a:ext cx="672075" cy="5642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805264"/>
            <a:ext cx="12192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Matchingdurchlauf</a:t>
            </a:r>
            <a:r>
              <a:rPr lang="de-DE" dirty="0" smtClean="0"/>
              <a:t> </a:t>
            </a:r>
            <a:r>
              <a:rPr lang="de-DE" dirty="0" err="1" smtClean="0"/>
              <a:t>Geografika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" y="908720"/>
            <a:ext cx="7668990" cy="33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1" y="1274049"/>
            <a:ext cx="7671594" cy="56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GND RDF API von GND4C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2" y="1070495"/>
            <a:ext cx="7215167" cy="495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602184" y="638132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hlinkClick r:id="rId4"/>
              </a:rPr>
              <a:t>http://gnd4c.digicult-verbund.de/sparql.html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090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2338011" y="807736"/>
            <a:ext cx="16801867" cy="5597594"/>
            <a:chOff x="-1753508" y="605802"/>
            <a:chExt cx="12601400" cy="4198196"/>
          </a:xfrm>
        </p:grpSpPr>
        <p:grpSp>
          <p:nvGrpSpPr>
            <p:cNvPr id="11" name="Gruppieren 10">
              <a:extLst>
                <a:ext uri="{FF2B5EF4-FFF2-40B4-BE49-F238E27FC236}">
                  <a16:creationId xmlns="" xmlns:a16="http://schemas.microsoft.com/office/drawing/2014/main" id="{DBE34628-EFEE-4874-901B-AED6C24F51FB}"/>
                </a:ext>
              </a:extLst>
            </p:cNvPr>
            <p:cNvGrpSpPr/>
            <p:nvPr/>
          </p:nvGrpSpPr>
          <p:grpSpPr>
            <a:xfrm>
              <a:off x="-269357" y="997542"/>
              <a:ext cx="9633098" cy="3806456"/>
              <a:chOff x="-269357" y="997542"/>
              <a:chExt cx="9633098" cy="3806456"/>
            </a:xfrm>
          </p:grpSpPr>
          <p:sp>
            <p:nvSpPr>
              <p:cNvPr id="6" name="Freihandform: Form 5">
                <a:extLst>
                  <a:ext uri="{FF2B5EF4-FFF2-40B4-BE49-F238E27FC236}">
                    <a16:creationId xmlns="" xmlns:a16="http://schemas.microsoft.com/office/drawing/2014/main" id="{D7860D93-EB7E-4545-A7F6-67B90F87121B}"/>
                  </a:ext>
                </a:extLst>
              </p:cNvPr>
              <p:cNvSpPr/>
              <p:nvPr/>
            </p:nvSpPr>
            <p:spPr>
              <a:xfrm>
                <a:off x="-269357" y="997542"/>
                <a:ext cx="9633098" cy="3806456"/>
              </a:xfrm>
              <a:custGeom>
                <a:avLst/>
                <a:gdLst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799907 h 3749749"/>
                  <a:gd name="connsiteX9" fmla="*/ 8938437 w 9732335"/>
                  <a:gd name="connsiteY9" fmla="*/ 1913861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799907 h 3749749"/>
                  <a:gd name="connsiteX9" fmla="*/ 8924260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924260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63293 w 9732335"/>
                  <a:gd name="connsiteY10" fmla="*/ 744279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18213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67199 w 9732335"/>
                  <a:gd name="connsiteY3" fmla="*/ 389861 h 3749749"/>
                  <a:gd name="connsiteX4" fmla="*/ 5819553 w 9732335"/>
                  <a:gd name="connsiteY4" fmla="*/ 382772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67199 w 9732335"/>
                  <a:gd name="connsiteY3" fmla="*/ 389861 h 3749749"/>
                  <a:gd name="connsiteX4" fmla="*/ 581955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81375 w 9732335"/>
                  <a:gd name="connsiteY3" fmla="*/ 347330 h 3749749"/>
                  <a:gd name="connsiteX4" fmla="*/ 581955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311888 w 9732335"/>
                  <a:gd name="connsiteY0" fmla="*/ 3749749 h 3749749"/>
                  <a:gd name="connsiteX1" fmla="*/ 1446028 w 9732335"/>
                  <a:gd name="connsiteY1" fmla="*/ 2445489 h 3749749"/>
                  <a:gd name="connsiteX2" fmla="*/ 2721935 w 9732335"/>
                  <a:gd name="connsiteY2" fmla="*/ 1197935 h 3749749"/>
                  <a:gd name="connsiteX3" fmla="*/ 4281375 w 9732335"/>
                  <a:gd name="connsiteY3" fmla="*/ 347330 h 3749749"/>
                  <a:gd name="connsiteX4" fmla="*/ 5777023 w 9732335"/>
                  <a:gd name="connsiteY4" fmla="*/ 347330 h 3749749"/>
                  <a:gd name="connsiteX5" fmla="*/ 7258493 w 9732335"/>
                  <a:gd name="connsiteY5" fmla="*/ 1105786 h 3749749"/>
                  <a:gd name="connsiteX6" fmla="*/ 8569842 w 9732335"/>
                  <a:gd name="connsiteY6" fmla="*/ 2296633 h 3749749"/>
                  <a:gd name="connsiteX7" fmla="*/ 9732335 w 9732335"/>
                  <a:gd name="connsiteY7" fmla="*/ 3537098 h 3749749"/>
                  <a:gd name="connsiteX8" fmla="*/ 9696893 w 9732335"/>
                  <a:gd name="connsiteY8" fmla="*/ 2906233 h 3749749"/>
                  <a:gd name="connsiteX9" fmla="*/ 8860465 w 9732335"/>
                  <a:gd name="connsiteY9" fmla="*/ 1991833 h 3749749"/>
                  <a:gd name="connsiteX10" fmla="*/ 7513674 w 9732335"/>
                  <a:gd name="connsiteY10" fmla="*/ 793897 h 3749749"/>
                  <a:gd name="connsiteX11" fmla="*/ 5890437 w 9732335"/>
                  <a:gd name="connsiteY11" fmla="*/ 0 h 3749749"/>
                  <a:gd name="connsiteX12" fmla="*/ 4125432 w 9732335"/>
                  <a:gd name="connsiteY12" fmla="*/ 0 h 3749749"/>
                  <a:gd name="connsiteX13" fmla="*/ 2551814 w 9732335"/>
                  <a:gd name="connsiteY13" fmla="*/ 829340 h 3749749"/>
                  <a:gd name="connsiteX14" fmla="*/ 1127051 w 9732335"/>
                  <a:gd name="connsiteY14" fmla="*/ 2083982 h 3749749"/>
                  <a:gd name="connsiteX15" fmla="*/ 0 w 9732335"/>
                  <a:gd name="connsiteY15" fmla="*/ 3232298 h 3749749"/>
                  <a:gd name="connsiteX16" fmla="*/ 311888 w 9732335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470605 w 9633098"/>
                  <a:gd name="connsiteY6" fmla="*/ 229663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27814 w 9633098"/>
                  <a:gd name="connsiteY14" fmla="*/ 2083982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470605 w 9633098"/>
                  <a:gd name="connsiteY6" fmla="*/ 229663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64279 w 9633098"/>
                  <a:gd name="connsiteY6" fmla="*/ 221157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761228 w 9633098"/>
                  <a:gd name="connsiteY9" fmla="*/ 1991833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64279 w 9633098"/>
                  <a:gd name="connsiteY6" fmla="*/ 2211573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92632 w 9633098"/>
                  <a:gd name="connsiteY6" fmla="*/ 2239926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452577 w 9633098"/>
                  <a:gd name="connsiteY13" fmla="*/ 829340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749749 h 3749749"/>
                  <a:gd name="connsiteX1" fmla="*/ 1346791 w 9633098"/>
                  <a:gd name="connsiteY1" fmla="*/ 2445489 h 3749749"/>
                  <a:gd name="connsiteX2" fmla="*/ 2622698 w 9633098"/>
                  <a:gd name="connsiteY2" fmla="*/ 1197935 h 3749749"/>
                  <a:gd name="connsiteX3" fmla="*/ 4182138 w 9633098"/>
                  <a:gd name="connsiteY3" fmla="*/ 347330 h 3749749"/>
                  <a:gd name="connsiteX4" fmla="*/ 5677786 w 9633098"/>
                  <a:gd name="connsiteY4" fmla="*/ 347330 h 3749749"/>
                  <a:gd name="connsiteX5" fmla="*/ 7159256 w 9633098"/>
                  <a:gd name="connsiteY5" fmla="*/ 1105786 h 3749749"/>
                  <a:gd name="connsiteX6" fmla="*/ 8392632 w 9633098"/>
                  <a:gd name="connsiteY6" fmla="*/ 2239926 h 3749749"/>
                  <a:gd name="connsiteX7" fmla="*/ 9633098 w 9633098"/>
                  <a:gd name="connsiteY7" fmla="*/ 3537098 h 3749749"/>
                  <a:gd name="connsiteX8" fmla="*/ 9597656 w 9633098"/>
                  <a:gd name="connsiteY8" fmla="*/ 2906233 h 3749749"/>
                  <a:gd name="connsiteX9" fmla="*/ 8683256 w 9633098"/>
                  <a:gd name="connsiteY9" fmla="*/ 1920949 h 3749749"/>
                  <a:gd name="connsiteX10" fmla="*/ 7414437 w 9633098"/>
                  <a:gd name="connsiteY10" fmla="*/ 793897 h 3749749"/>
                  <a:gd name="connsiteX11" fmla="*/ 5791200 w 9633098"/>
                  <a:gd name="connsiteY11" fmla="*/ 0 h 3749749"/>
                  <a:gd name="connsiteX12" fmla="*/ 4026195 w 9633098"/>
                  <a:gd name="connsiteY12" fmla="*/ 0 h 3749749"/>
                  <a:gd name="connsiteX13" fmla="*/ 2374605 w 9633098"/>
                  <a:gd name="connsiteY13" fmla="*/ 893135 h 3749749"/>
                  <a:gd name="connsiteX14" fmla="*/ 1056168 w 9633098"/>
                  <a:gd name="connsiteY14" fmla="*/ 2119424 h 3749749"/>
                  <a:gd name="connsiteX15" fmla="*/ 0 w 9633098"/>
                  <a:gd name="connsiteY15" fmla="*/ 3317358 h 3749749"/>
                  <a:gd name="connsiteX16" fmla="*/ 212651 w 9633098"/>
                  <a:gd name="connsiteY16" fmla="*/ 3749749 h 3749749"/>
                  <a:gd name="connsiteX0" fmla="*/ 212651 w 9633098"/>
                  <a:gd name="connsiteY0" fmla="*/ 3813544 h 3813544"/>
                  <a:gd name="connsiteX1" fmla="*/ 1346791 w 9633098"/>
                  <a:gd name="connsiteY1" fmla="*/ 2509284 h 3813544"/>
                  <a:gd name="connsiteX2" fmla="*/ 2622698 w 9633098"/>
                  <a:gd name="connsiteY2" fmla="*/ 1261730 h 3813544"/>
                  <a:gd name="connsiteX3" fmla="*/ 4182138 w 9633098"/>
                  <a:gd name="connsiteY3" fmla="*/ 411125 h 3813544"/>
                  <a:gd name="connsiteX4" fmla="*/ 5677786 w 9633098"/>
                  <a:gd name="connsiteY4" fmla="*/ 411125 h 3813544"/>
                  <a:gd name="connsiteX5" fmla="*/ 7159256 w 9633098"/>
                  <a:gd name="connsiteY5" fmla="*/ 1169581 h 3813544"/>
                  <a:gd name="connsiteX6" fmla="*/ 8392632 w 9633098"/>
                  <a:gd name="connsiteY6" fmla="*/ 2303721 h 3813544"/>
                  <a:gd name="connsiteX7" fmla="*/ 9633098 w 9633098"/>
                  <a:gd name="connsiteY7" fmla="*/ 3600893 h 3813544"/>
                  <a:gd name="connsiteX8" fmla="*/ 9597656 w 9633098"/>
                  <a:gd name="connsiteY8" fmla="*/ 2970028 h 3813544"/>
                  <a:gd name="connsiteX9" fmla="*/ 8683256 w 9633098"/>
                  <a:gd name="connsiteY9" fmla="*/ 1984744 h 3813544"/>
                  <a:gd name="connsiteX10" fmla="*/ 7414437 w 9633098"/>
                  <a:gd name="connsiteY10" fmla="*/ 857692 h 3813544"/>
                  <a:gd name="connsiteX11" fmla="*/ 5791200 w 9633098"/>
                  <a:gd name="connsiteY11" fmla="*/ 63795 h 3813544"/>
                  <a:gd name="connsiteX12" fmla="*/ 4033283 w 9633098"/>
                  <a:gd name="connsiteY12" fmla="*/ 0 h 3813544"/>
                  <a:gd name="connsiteX13" fmla="*/ 2374605 w 9633098"/>
                  <a:gd name="connsiteY13" fmla="*/ 956930 h 3813544"/>
                  <a:gd name="connsiteX14" fmla="*/ 1056168 w 9633098"/>
                  <a:gd name="connsiteY14" fmla="*/ 2183219 h 3813544"/>
                  <a:gd name="connsiteX15" fmla="*/ 0 w 9633098"/>
                  <a:gd name="connsiteY15" fmla="*/ 3381153 h 3813544"/>
                  <a:gd name="connsiteX16" fmla="*/ 212651 w 9633098"/>
                  <a:gd name="connsiteY16" fmla="*/ 3813544 h 3813544"/>
                  <a:gd name="connsiteX0" fmla="*/ 212651 w 9633098"/>
                  <a:gd name="connsiteY0" fmla="*/ 3813544 h 3813544"/>
                  <a:gd name="connsiteX1" fmla="*/ 1346791 w 9633098"/>
                  <a:gd name="connsiteY1" fmla="*/ 2509284 h 3813544"/>
                  <a:gd name="connsiteX2" fmla="*/ 2622698 w 9633098"/>
                  <a:gd name="connsiteY2" fmla="*/ 1261730 h 3813544"/>
                  <a:gd name="connsiteX3" fmla="*/ 4182138 w 9633098"/>
                  <a:gd name="connsiteY3" fmla="*/ 411125 h 3813544"/>
                  <a:gd name="connsiteX4" fmla="*/ 5677786 w 9633098"/>
                  <a:gd name="connsiteY4" fmla="*/ 411125 h 3813544"/>
                  <a:gd name="connsiteX5" fmla="*/ 7159256 w 9633098"/>
                  <a:gd name="connsiteY5" fmla="*/ 1169581 h 3813544"/>
                  <a:gd name="connsiteX6" fmla="*/ 8392632 w 9633098"/>
                  <a:gd name="connsiteY6" fmla="*/ 2303721 h 3813544"/>
                  <a:gd name="connsiteX7" fmla="*/ 9633098 w 9633098"/>
                  <a:gd name="connsiteY7" fmla="*/ 3600893 h 3813544"/>
                  <a:gd name="connsiteX8" fmla="*/ 9597656 w 9633098"/>
                  <a:gd name="connsiteY8" fmla="*/ 2970028 h 3813544"/>
                  <a:gd name="connsiteX9" fmla="*/ 8683256 w 9633098"/>
                  <a:gd name="connsiteY9" fmla="*/ 1984744 h 3813544"/>
                  <a:gd name="connsiteX10" fmla="*/ 7414437 w 9633098"/>
                  <a:gd name="connsiteY10" fmla="*/ 857692 h 3813544"/>
                  <a:gd name="connsiteX11" fmla="*/ 5798288 w 9633098"/>
                  <a:gd name="connsiteY11" fmla="*/ 7088 h 3813544"/>
                  <a:gd name="connsiteX12" fmla="*/ 4033283 w 9633098"/>
                  <a:gd name="connsiteY12" fmla="*/ 0 h 3813544"/>
                  <a:gd name="connsiteX13" fmla="*/ 2374605 w 9633098"/>
                  <a:gd name="connsiteY13" fmla="*/ 956930 h 3813544"/>
                  <a:gd name="connsiteX14" fmla="*/ 1056168 w 9633098"/>
                  <a:gd name="connsiteY14" fmla="*/ 2183219 h 3813544"/>
                  <a:gd name="connsiteX15" fmla="*/ 0 w 9633098"/>
                  <a:gd name="connsiteY15" fmla="*/ 3381153 h 3813544"/>
                  <a:gd name="connsiteX16" fmla="*/ 212651 w 9633098"/>
                  <a:gd name="connsiteY16" fmla="*/ 3813544 h 3813544"/>
                  <a:gd name="connsiteX0" fmla="*/ 212651 w 9633098"/>
                  <a:gd name="connsiteY0" fmla="*/ 3806456 h 3806456"/>
                  <a:gd name="connsiteX1" fmla="*/ 1346791 w 9633098"/>
                  <a:gd name="connsiteY1" fmla="*/ 2502196 h 3806456"/>
                  <a:gd name="connsiteX2" fmla="*/ 2622698 w 9633098"/>
                  <a:gd name="connsiteY2" fmla="*/ 1254642 h 3806456"/>
                  <a:gd name="connsiteX3" fmla="*/ 4182138 w 9633098"/>
                  <a:gd name="connsiteY3" fmla="*/ 404037 h 3806456"/>
                  <a:gd name="connsiteX4" fmla="*/ 5677786 w 9633098"/>
                  <a:gd name="connsiteY4" fmla="*/ 404037 h 3806456"/>
                  <a:gd name="connsiteX5" fmla="*/ 7159256 w 9633098"/>
                  <a:gd name="connsiteY5" fmla="*/ 1162493 h 3806456"/>
                  <a:gd name="connsiteX6" fmla="*/ 8392632 w 9633098"/>
                  <a:gd name="connsiteY6" fmla="*/ 2296633 h 3806456"/>
                  <a:gd name="connsiteX7" fmla="*/ 9633098 w 9633098"/>
                  <a:gd name="connsiteY7" fmla="*/ 3593805 h 3806456"/>
                  <a:gd name="connsiteX8" fmla="*/ 9597656 w 9633098"/>
                  <a:gd name="connsiteY8" fmla="*/ 2962940 h 3806456"/>
                  <a:gd name="connsiteX9" fmla="*/ 8683256 w 9633098"/>
                  <a:gd name="connsiteY9" fmla="*/ 1977656 h 3806456"/>
                  <a:gd name="connsiteX10" fmla="*/ 7414437 w 9633098"/>
                  <a:gd name="connsiteY10" fmla="*/ 850604 h 3806456"/>
                  <a:gd name="connsiteX11" fmla="*/ 5798288 w 9633098"/>
                  <a:gd name="connsiteY11" fmla="*/ 0 h 3806456"/>
                  <a:gd name="connsiteX12" fmla="*/ 4026195 w 9633098"/>
                  <a:gd name="connsiteY12" fmla="*/ 0 h 3806456"/>
                  <a:gd name="connsiteX13" fmla="*/ 2374605 w 9633098"/>
                  <a:gd name="connsiteY13" fmla="*/ 949842 h 3806456"/>
                  <a:gd name="connsiteX14" fmla="*/ 1056168 w 9633098"/>
                  <a:gd name="connsiteY14" fmla="*/ 2176131 h 3806456"/>
                  <a:gd name="connsiteX15" fmla="*/ 0 w 9633098"/>
                  <a:gd name="connsiteY15" fmla="*/ 3374065 h 3806456"/>
                  <a:gd name="connsiteX16" fmla="*/ 212651 w 9633098"/>
                  <a:gd name="connsiteY16" fmla="*/ 3806456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3098" h="3806456">
                    <a:moveTo>
                      <a:pt x="212651" y="3806456"/>
                    </a:moveTo>
                    <a:lnTo>
                      <a:pt x="1346791" y="2502196"/>
                    </a:lnTo>
                    <a:lnTo>
                      <a:pt x="2622698" y="1254642"/>
                    </a:lnTo>
                    <a:lnTo>
                      <a:pt x="4182138" y="404037"/>
                    </a:lnTo>
                    <a:lnTo>
                      <a:pt x="5677786" y="404037"/>
                    </a:lnTo>
                    <a:lnTo>
                      <a:pt x="7159256" y="1162493"/>
                    </a:lnTo>
                    <a:lnTo>
                      <a:pt x="8392632" y="2296633"/>
                    </a:lnTo>
                    <a:lnTo>
                      <a:pt x="9633098" y="3593805"/>
                    </a:lnTo>
                    <a:lnTo>
                      <a:pt x="9597656" y="2962940"/>
                    </a:lnTo>
                    <a:lnTo>
                      <a:pt x="8683256" y="1977656"/>
                    </a:lnTo>
                    <a:lnTo>
                      <a:pt x="7414437" y="850604"/>
                    </a:lnTo>
                    <a:lnTo>
                      <a:pt x="5798288" y="0"/>
                    </a:lnTo>
                    <a:lnTo>
                      <a:pt x="4026195" y="0"/>
                    </a:lnTo>
                    <a:lnTo>
                      <a:pt x="2374605" y="949842"/>
                    </a:lnTo>
                    <a:lnTo>
                      <a:pt x="1056168" y="2176131"/>
                    </a:lnTo>
                    <a:lnTo>
                      <a:pt x="0" y="3374065"/>
                    </a:lnTo>
                    <a:lnTo>
                      <a:pt x="212651" y="3806456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45098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="" xmlns:a16="http://schemas.microsoft.com/office/drawing/2014/main" id="{D3C94582-2271-4068-809B-EEF3E692CC23}"/>
                  </a:ext>
                </a:extLst>
              </p:cNvPr>
              <p:cNvSpPr/>
              <p:nvPr/>
            </p:nvSpPr>
            <p:spPr>
              <a:xfrm rot="2510440">
                <a:off x="7088539" y="2445041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="" xmlns:a16="http://schemas.microsoft.com/office/drawing/2014/main" id="{EFDEDD17-BEAE-4196-86BA-8EE0D444638F}"/>
                  </a:ext>
                </a:extLst>
              </p:cNvPr>
              <p:cNvSpPr/>
              <p:nvPr/>
            </p:nvSpPr>
            <p:spPr>
              <a:xfrm rot="1597437">
                <a:off x="5696408" y="1502081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="" xmlns:a16="http://schemas.microsoft.com/office/drawing/2014/main" id="{1418E510-5F3C-4340-BD31-FDC4644CA89A}"/>
                  </a:ext>
                </a:extLst>
              </p:cNvPr>
              <p:cNvSpPr/>
              <p:nvPr/>
            </p:nvSpPr>
            <p:spPr>
              <a:xfrm>
                <a:off x="3842263" y="1018450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="" xmlns:a16="http://schemas.microsoft.com/office/drawing/2014/main" id="{CE2CFCE2-9D24-407F-ABE4-4157BFAB1649}"/>
                  </a:ext>
                </a:extLst>
              </p:cNvPr>
              <p:cNvSpPr/>
              <p:nvPr/>
            </p:nvSpPr>
            <p:spPr>
              <a:xfrm rot="2900737">
                <a:off x="8309216" y="3644876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="" xmlns:a16="http://schemas.microsoft.com/office/drawing/2014/main" id="{23FCA0CE-B4FE-4983-A172-E8B229C6D9EC}"/>
                  </a:ext>
                </a:extLst>
              </p:cNvPr>
              <p:cNvSpPr/>
              <p:nvPr/>
            </p:nvSpPr>
            <p:spPr>
              <a:xfrm rot="19886342">
                <a:off x="2557716" y="1539204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="" xmlns:a16="http://schemas.microsoft.com/office/drawing/2014/main" id="{724E9209-E7A9-4C9F-830C-900663787B82}"/>
                  </a:ext>
                </a:extLst>
              </p:cNvPr>
              <p:cNvSpPr/>
              <p:nvPr/>
            </p:nvSpPr>
            <p:spPr>
              <a:xfrm rot="19061947">
                <a:off x="1058732" y="2619575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="" xmlns:a16="http://schemas.microsoft.com/office/drawing/2014/main" id="{ACA781E4-06B6-4CF2-9986-634C37D05068}"/>
                  </a:ext>
                </a:extLst>
              </p:cNvPr>
              <p:cNvSpPr/>
              <p:nvPr/>
            </p:nvSpPr>
            <p:spPr>
              <a:xfrm rot="18691240">
                <a:off x="-143209" y="3867782"/>
                <a:ext cx="10430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Institutionen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="" xmlns:a16="http://schemas.microsoft.com/office/drawing/2014/main" id="{8CDFA749-4B7B-4E43-B5D2-99773A1B5AB1}"/>
                </a:ext>
              </a:extLst>
            </p:cNvPr>
            <p:cNvGrpSpPr/>
            <p:nvPr/>
          </p:nvGrpSpPr>
          <p:grpSpPr>
            <a:xfrm>
              <a:off x="-92149" y="975134"/>
              <a:ext cx="637954" cy="3100680"/>
              <a:chOff x="-92149" y="975134"/>
              <a:chExt cx="637954" cy="3100680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="" xmlns:a16="http://schemas.microsoft.com/office/drawing/2014/main" id="{175C20D7-4D8D-46D8-972D-95437B465CBF}"/>
                  </a:ext>
                </a:extLst>
              </p:cNvPr>
              <p:cNvSpPr/>
              <p:nvPr/>
            </p:nvSpPr>
            <p:spPr>
              <a:xfrm>
                <a:off x="-92149" y="975134"/>
                <a:ext cx="637954" cy="3100680"/>
              </a:xfrm>
              <a:custGeom>
                <a:avLst/>
                <a:gdLst>
                  <a:gd name="connsiteX0" fmla="*/ 99237 w 637954"/>
                  <a:gd name="connsiteY0" fmla="*/ 3040912 h 3076354"/>
                  <a:gd name="connsiteX1" fmla="*/ 637954 w 637954"/>
                  <a:gd name="connsiteY1" fmla="*/ 0 h 3076354"/>
                  <a:gd name="connsiteX2" fmla="*/ 425302 w 637954"/>
                  <a:gd name="connsiteY2" fmla="*/ 7089 h 3076354"/>
                  <a:gd name="connsiteX3" fmla="*/ 42530 w 637954"/>
                  <a:gd name="connsiteY3" fmla="*/ 1424763 h 3076354"/>
                  <a:gd name="connsiteX4" fmla="*/ 0 w 637954"/>
                  <a:gd name="connsiteY4" fmla="*/ 3076354 h 3076354"/>
                  <a:gd name="connsiteX5" fmla="*/ 99237 w 637954"/>
                  <a:gd name="connsiteY5" fmla="*/ 3040912 h 307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7954" h="3076354">
                    <a:moveTo>
                      <a:pt x="99237" y="3040912"/>
                    </a:moveTo>
                    <a:lnTo>
                      <a:pt x="637954" y="0"/>
                    </a:lnTo>
                    <a:lnTo>
                      <a:pt x="425302" y="7089"/>
                    </a:lnTo>
                    <a:lnTo>
                      <a:pt x="42530" y="1424763"/>
                    </a:lnTo>
                    <a:lnTo>
                      <a:pt x="0" y="3076354"/>
                    </a:lnTo>
                    <a:lnTo>
                      <a:pt x="99237" y="3040912"/>
                    </a:lnTo>
                    <a:close/>
                  </a:path>
                </a:pathLst>
              </a:custGeom>
              <a:solidFill>
                <a:srgbClr val="000000">
                  <a:alpha val="36078"/>
                </a:srgbClr>
              </a:solidFill>
              <a:ln w="1270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="" xmlns:a16="http://schemas.microsoft.com/office/drawing/2014/main" id="{4DE25258-A0DC-4394-8CF8-FFBB7DDAE9DF}"/>
                  </a:ext>
                </a:extLst>
              </p:cNvPr>
              <p:cNvSpPr/>
              <p:nvPr/>
            </p:nvSpPr>
            <p:spPr>
              <a:xfrm rot="16886431">
                <a:off x="-263057" y="1624568"/>
                <a:ext cx="10318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Organisation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="" xmlns:a16="http://schemas.microsoft.com/office/drawing/2014/main" id="{20106C15-DFBC-4202-8CDD-6CC2C5D84141}"/>
                </a:ext>
              </a:extLst>
            </p:cNvPr>
            <p:cNvGrpSpPr/>
            <p:nvPr/>
          </p:nvGrpSpPr>
          <p:grpSpPr>
            <a:xfrm>
              <a:off x="8569842" y="971107"/>
              <a:ext cx="914400" cy="3019646"/>
              <a:chOff x="8569842" y="971107"/>
              <a:chExt cx="914400" cy="3019646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="" xmlns:a16="http://schemas.microsoft.com/office/drawing/2014/main" id="{99BE7F36-2C84-4F4A-84BC-1F65153435C3}"/>
                  </a:ext>
                </a:extLst>
              </p:cNvPr>
              <p:cNvSpPr/>
              <p:nvPr/>
            </p:nvSpPr>
            <p:spPr>
              <a:xfrm>
                <a:off x="8569842" y="971107"/>
                <a:ext cx="914400" cy="3019646"/>
              </a:xfrm>
              <a:custGeom>
                <a:avLst/>
                <a:gdLst>
                  <a:gd name="connsiteX0" fmla="*/ 0 w 886046"/>
                  <a:gd name="connsiteY0" fmla="*/ 0 h 3019646"/>
                  <a:gd name="connsiteX1" fmla="*/ 567070 w 886046"/>
                  <a:gd name="connsiteY1" fmla="*/ 2792819 h 3019646"/>
                  <a:gd name="connsiteX2" fmla="*/ 751367 w 886046"/>
                  <a:gd name="connsiteY2" fmla="*/ 3019646 h 3019646"/>
                  <a:gd name="connsiteX3" fmla="*/ 886046 w 886046"/>
                  <a:gd name="connsiteY3" fmla="*/ 2488019 h 3019646"/>
                  <a:gd name="connsiteX4" fmla="*/ 255181 w 886046"/>
                  <a:gd name="connsiteY4" fmla="*/ 7088 h 3019646"/>
                  <a:gd name="connsiteX5" fmla="*/ 0 w 886046"/>
                  <a:gd name="connsiteY5" fmla="*/ 0 h 3019646"/>
                  <a:gd name="connsiteX0" fmla="*/ 0 w 914400"/>
                  <a:gd name="connsiteY0" fmla="*/ 0 h 3019646"/>
                  <a:gd name="connsiteX1" fmla="*/ 567070 w 914400"/>
                  <a:gd name="connsiteY1" fmla="*/ 2792819 h 3019646"/>
                  <a:gd name="connsiteX2" fmla="*/ 751367 w 914400"/>
                  <a:gd name="connsiteY2" fmla="*/ 3019646 h 3019646"/>
                  <a:gd name="connsiteX3" fmla="*/ 914400 w 914400"/>
                  <a:gd name="connsiteY3" fmla="*/ 2452578 h 3019646"/>
                  <a:gd name="connsiteX4" fmla="*/ 255181 w 914400"/>
                  <a:gd name="connsiteY4" fmla="*/ 7088 h 3019646"/>
                  <a:gd name="connsiteX5" fmla="*/ 0 w 914400"/>
                  <a:gd name="connsiteY5" fmla="*/ 0 h 301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3019646">
                    <a:moveTo>
                      <a:pt x="0" y="0"/>
                    </a:moveTo>
                    <a:lnTo>
                      <a:pt x="567070" y="2792819"/>
                    </a:lnTo>
                    <a:lnTo>
                      <a:pt x="751367" y="3019646"/>
                    </a:lnTo>
                    <a:lnTo>
                      <a:pt x="914400" y="2452578"/>
                    </a:lnTo>
                    <a:lnTo>
                      <a:pt x="255181" y="70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="" xmlns:a16="http://schemas.microsoft.com/office/drawing/2014/main" id="{579A449A-FCB0-41DE-B829-F50D5DCF2F38}"/>
                  </a:ext>
                </a:extLst>
              </p:cNvPr>
              <p:cNvSpPr/>
              <p:nvPr/>
            </p:nvSpPr>
            <p:spPr>
              <a:xfrm rot="4542504">
                <a:off x="8383154" y="1631274"/>
                <a:ext cx="102561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81DEFF"/>
                    </a:solidFill>
                  </a:rPr>
                  <a:t>Infrastruktur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="" xmlns:a16="http://schemas.microsoft.com/office/drawing/2014/main" id="{C254F6E6-BB78-426B-9AE0-F275456A2D03}"/>
                </a:ext>
              </a:extLst>
            </p:cNvPr>
            <p:cNvGrpSpPr/>
            <p:nvPr/>
          </p:nvGrpSpPr>
          <p:grpSpPr>
            <a:xfrm>
              <a:off x="1708298" y="978195"/>
              <a:ext cx="432390" cy="1339703"/>
              <a:chOff x="1708298" y="978195"/>
              <a:chExt cx="432390" cy="1339703"/>
            </a:xfrm>
          </p:grpSpPr>
          <p:sp>
            <p:nvSpPr>
              <p:cNvPr id="8" name="Freihandform: Form 7">
                <a:extLst>
                  <a:ext uri="{FF2B5EF4-FFF2-40B4-BE49-F238E27FC236}">
                    <a16:creationId xmlns="" xmlns:a16="http://schemas.microsoft.com/office/drawing/2014/main" id="{A3276D0D-CF54-4B12-B272-0AD575D1FF0B}"/>
                  </a:ext>
                </a:extLst>
              </p:cNvPr>
              <p:cNvSpPr/>
              <p:nvPr/>
            </p:nvSpPr>
            <p:spPr>
              <a:xfrm>
                <a:off x="1708298" y="978195"/>
                <a:ext cx="432390" cy="1339703"/>
              </a:xfrm>
              <a:custGeom>
                <a:avLst/>
                <a:gdLst>
                  <a:gd name="connsiteX0" fmla="*/ 432390 w 432390"/>
                  <a:gd name="connsiteY0" fmla="*/ 0 h 1339703"/>
                  <a:gd name="connsiteX1" fmla="*/ 361507 w 432390"/>
                  <a:gd name="connsiteY1" fmla="*/ 1006549 h 1339703"/>
                  <a:gd name="connsiteX2" fmla="*/ 0 w 432390"/>
                  <a:gd name="connsiteY2" fmla="*/ 1339703 h 1339703"/>
                  <a:gd name="connsiteX3" fmla="*/ 191386 w 432390"/>
                  <a:gd name="connsiteY3" fmla="*/ 7089 h 1339703"/>
                  <a:gd name="connsiteX4" fmla="*/ 432390 w 432390"/>
                  <a:gd name="connsiteY4" fmla="*/ 0 h 133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390" h="1339703">
                    <a:moveTo>
                      <a:pt x="432390" y="0"/>
                    </a:moveTo>
                    <a:lnTo>
                      <a:pt x="361507" y="1006549"/>
                    </a:lnTo>
                    <a:lnTo>
                      <a:pt x="0" y="1339703"/>
                    </a:lnTo>
                    <a:lnTo>
                      <a:pt x="191386" y="7089"/>
                    </a:lnTo>
                    <a:lnTo>
                      <a:pt x="432390" y="0"/>
                    </a:lnTo>
                    <a:close/>
                  </a:path>
                </a:pathLst>
              </a:custGeom>
              <a:solidFill>
                <a:srgbClr val="000000">
                  <a:alpha val="45098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="" xmlns:a16="http://schemas.microsoft.com/office/drawing/2014/main" id="{AE88E4F9-8C1D-4563-BCD0-0BB8A4D6B41E}"/>
                  </a:ext>
                </a:extLst>
              </p:cNvPr>
              <p:cNvSpPr/>
              <p:nvPr/>
            </p:nvSpPr>
            <p:spPr>
              <a:xfrm rot="16522117">
                <a:off x="1475599" y="1375377"/>
                <a:ext cx="953242" cy="31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100" dirty="0">
                    <a:solidFill>
                      <a:srgbClr val="81DEFF"/>
                    </a:solidFill>
                  </a:rPr>
                  <a:t>Standards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="" xmlns:a16="http://schemas.microsoft.com/office/drawing/2014/main" id="{29D4E6DD-93F5-4B85-89F1-0CD8C36723F1}"/>
                </a:ext>
              </a:extLst>
            </p:cNvPr>
            <p:cNvGrpSpPr/>
            <p:nvPr/>
          </p:nvGrpSpPr>
          <p:grpSpPr>
            <a:xfrm>
              <a:off x="7081283" y="964017"/>
              <a:ext cx="517452" cy="1268819"/>
              <a:chOff x="7081283" y="964017"/>
              <a:chExt cx="517452" cy="1268819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="" xmlns:a16="http://schemas.microsoft.com/office/drawing/2014/main" id="{F7BAB20E-9FDA-478B-A693-2169572C19E7}"/>
                  </a:ext>
                </a:extLst>
              </p:cNvPr>
              <p:cNvSpPr/>
              <p:nvPr/>
            </p:nvSpPr>
            <p:spPr>
              <a:xfrm>
                <a:off x="7081283" y="964017"/>
                <a:ext cx="517452" cy="1268819"/>
              </a:xfrm>
              <a:custGeom>
                <a:avLst/>
                <a:gdLst>
                  <a:gd name="connsiteX0" fmla="*/ 0 w 524540"/>
                  <a:gd name="connsiteY0" fmla="*/ 21265 h 1254642"/>
                  <a:gd name="connsiteX1" fmla="*/ 120503 w 524540"/>
                  <a:gd name="connsiteY1" fmla="*/ 893135 h 1254642"/>
                  <a:gd name="connsiteX2" fmla="*/ 524540 w 524540"/>
                  <a:gd name="connsiteY2" fmla="*/ 1254642 h 1254642"/>
                  <a:gd name="connsiteX3" fmla="*/ 255182 w 524540"/>
                  <a:gd name="connsiteY3" fmla="*/ 0 h 1254642"/>
                  <a:gd name="connsiteX4" fmla="*/ 0 w 524540"/>
                  <a:gd name="connsiteY4" fmla="*/ 21265 h 1254642"/>
                  <a:gd name="connsiteX0" fmla="*/ 0 w 609601"/>
                  <a:gd name="connsiteY0" fmla="*/ 0 h 1261730"/>
                  <a:gd name="connsiteX1" fmla="*/ 205564 w 609601"/>
                  <a:gd name="connsiteY1" fmla="*/ 900223 h 1261730"/>
                  <a:gd name="connsiteX2" fmla="*/ 609601 w 609601"/>
                  <a:gd name="connsiteY2" fmla="*/ 1261730 h 1261730"/>
                  <a:gd name="connsiteX3" fmla="*/ 340243 w 609601"/>
                  <a:gd name="connsiteY3" fmla="*/ 7088 h 1261730"/>
                  <a:gd name="connsiteX4" fmla="*/ 0 w 609601"/>
                  <a:gd name="connsiteY4" fmla="*/ 0 h 1261730"/>
                  <a:gd name="connsiteX0" fmla="*/ 0 w 517452"/>
                  <a:gd name="connsiteY0" fmla="*/ 0 h 1268819"/>
                  <a:gd name="connsiteX1" fmla="*/ 113415 w 517452"/>
                  <a:gd name="connsiteY1" fmla="*/ 907312 h 1268819"/>
                  <a:gd name="connsiteX2" fmla="*/ 517452 w 517452"/>
                  <a:gd name="connsiteY2" fmla="*/ 1268819 h 1268819"/>
                  <a:gd name="connsiteX3" fmla="*/ 248094 w 517452"/>
                  <a:gd name="connsiteY3" fmla="*/ 14177 h 1268819"/>
                  <a:gd name="connsiteX4" fmla="*/ 0 w 517452"/>
                  <a:gd name="connsiteY4" fmla="*/ 0 h 126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52" h="1268819">
                    <a:moveTo>
                      <a:pt x="0" y="0"/>
                    </a:moveTo>
                    <a:lnTo>
                      <a:pt x="113415" y="907312"/>
                    </a:lnTo>
                    <a:lnTo>
                      <a:pt x="517452" y="1268819"/>
                    </a:lnTo>
                    <a:lnTo>
                      <a:pt x="248094" y="14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02"/>
                </a:srgbClr>
              </a:solidFill>
              <a:ln w="19050">
                <a:solidFill>
                  <a:srgbClr val="FFFFFF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81DEFF"/>
                  </a:solidFill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="" xmlns:a16="http://schemas.microsoft.com/office/drawing/2014/main" id="{71FEFFFC-6979-429D-99E1-0CAFEA9D7F3C}"/>
                  </a:ext>
                </a:extLst>
              </p:cNvPr>
              <p:cNvSpPr/>
              <p:nvPr/>
            </p:nvSpPr>
            <p:spPr>
              <a:xfrm rot="4841837">
                <a:off x="6847006" y="1335818"/>
                <a:ext cx="897121" cy="31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100" dirty="0">
                    <a:solidFill>
                      <a:srgbClr val="81DEFF"/>
                    </a:solidFill>
                  </a:rPr>
                  <a:t>Expertise</a:t>
                </a:r>
              </a:p>
            </p:txBody>
          </p:sp>
        </p:grpSp>
        <p:sp>
          <p:nvSpPr>
            <p:cNvPr id="14" name="Rechteck 13">
              <a:extLst>
                <a:ext uri="{FF2B5EF4-FFF2-40B4-BE49-F238E27FC236}">
                  <a16:creationId xmlns="" xmlns:a16="http://schemas.microsoft.com/office/drawing/2014/main" id="{1DD29421-ED86-408F-A873-3D5931709A1F}"/>
                </a:ext>
              </a:extLst>
            </p:cNvPr>
            <p:cNvSpPr/>
            <p:nvPr/>
          </p:nvSpPr>
          <p:spPr>
            <a:xfrm>
              <a:off x="-1753508" y="605802"/>
              <a:ext cx="12601400" cy="276999"/>
            </a:xfrm>
            <a:prstGeom prst="rect">
              <a:avLst/>
            </a:prstGeom>
            <a:solidFill>
              <a:srgbClr val="000000">
                <a:alpha val="34902"/>
              </a:srgbClr>
            </a:solidFill>
            <a:ln w="38100">
              <a:solidFill>
                <a:srgbClr val="FFFFFF">
                  <a:alpha val="50196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 </a:t>
              </a:r>
              <a:r>
                <a:rPr lang="de-DE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 smtClean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Verlässlichkeit</a:t>
              </a:r>
              <a:r>
                <a:rPr lang="de-DE" dirty="0" smtClean="0">
                  <a:solidFill>
                    <a:srgbClr val="81DEFF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dirty="0" err="1" smtClean="0">
                  <a:solidFill>
                    <a:srgbClr val="81DEFF"/>
                  </a:solidFill>
                </a:rPr>
                <a:t>Verlässlichkeit</a:t>
              </a:r>
              <a:r>
                <a:rPr lang="de-DE" dirty="0" smtClean="0">
                  <a:solidFill>
                    <a:srgbClr val="81DEFF"/>
                  </a:solidFill>
                </a:rPr>
                <a:t> </a:t>
              </a:r>
              <a:r>
                <a:rPr lang="de-DE" dirty="0" err="1">
                  <a:solidFill>
                    <a:srgbClr val="81DEFF"/>
                  </a:solidFill>
                </a:rPr>
                <a:t>Verlässlichkeit</a:t>
              </a:r>
              <a:endParaRPr lang="de-DE" dirty="0">
                <a:solidFill>
                  <a:srgbClr val="81DEFF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871656" y="2745941"/>
            <a:ext cx="8826369" cy="2390718"/>
            <a:chOff x="1403741" y="2059455"/>
            <a:chExt cx="6619777" cy="1793039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6831727" y="2285175"/>
              <a:ext cx="195944" cy="4728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6313994" y="2750987"/>
              <a:ext cx="804548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Museen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437889" y="2489455"/>
              <a:ext cx="751505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Archive</a:t>
              </a: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flipH="1" flipV="1">
              <a:off x="2676810" y="2081525"/>
              <a:ext cx="170995" cy="3858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6398605" y="3540870"/>
              <a:ext cx="1372251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 smtClean="0">
                  <a:solidFill>
                    <a:schemeClr val="bg1"/>
                  </a:solidFill>
                </a:rPr>
                <a:t>Denkmalpflege</a:t>
              </a:r>
              <a:endParaRPr lang="de-DE" sz="21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7740352" y="3221405"/>
              <a:ext cx="283166" cy="27223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1403741" y="3186605"/>
              <a:ext cx="16100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Wissenschaftliche</a:t>
              </a:r>
            </a:p>
            <a:p>
              <a:r>
                <a:rPr lang="de-DE" sz="2100" dirty="0">
                  <a:solidFill>
                    <a:schemeClr val="bg1"/>
                  </a:solidFill>
                </a:rPr>
                <a:t>Einrichtungen</a:t>
              </a: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H="1" flipV="1">
              <a:off x="1815520" y="2761929"/>
              <a:ext cx="325168" cy="41347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7580802" y="3114908"/>
              <a:ext cx="23948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46452" y="2283718"/>
              <a:ext cx="23948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703421" y="2059455"/>
              <a:ext cx="23948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952220" y="2755326"/>
              <a:ext cx="23948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00" dirty="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7583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charset="0"/>
              </a:rPr>
              <a:t>GND4C: </a:t>
            </a:r>
            <a:r>
              <a:rPr lang="de-DE" altLang="de-DE" dirty="0" err="1">
                <a:latin typeface="Arial" charset="0"/>
              </a:rPr>
              <a:t>under</a:t>
            </a:r>
            <a:r>
              <a:rPr lang="de-DE" altLang="de-DE" dirty="0">
                <a:latin typeface="Arial" charset="0"/>
              </a:rPr>
              <a:t> </a:t>
            </a:r>
            <a:r>
              <a:rPr lang="de-DE" altLang="de-DE" dirty="0" err="1">
                <a:latin typeface="Arial" charset="0"/>
              </a:rPr>
              <a:t>construction</a:t>
            </a:r>
            <a:r>
              <a:rPr lang="de-DE" altLang="de-DE" dirty="0">
                <a:latin typeface="Arial" charset="0"/>
              </a:rPr>
              <a:t>…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534"/>
            <a:ext cx="12210133" cy="55177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10240898" y="4468678"/>
            <a:ext cx="3189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Foto: </a:t>
            </a:r>
            <a:r>
              <a:rPr lang="de-DE" sz="1000" dirty="0" err="1" smtClean="0">
                <a:solidFill>
                  <a:schemeClr val="bg1"/>
                </a:solidFill>
              </a:rPr>
              <a:t>Müngstener</a:t>
            </a:r>
            <a:r>
              <a:rPr lang="de-DE" sz="1000" dirty="0" smtClean="0">
                <a:solidFill>
                  <a:schemeClr val="bg1"/>
                </a:solidFill>
              </a:rPr>
              <a:t> Brücke, MAN-Archiv </a:t>
            </a:r>
            <a:r>
              <a:rPr lang="de-DE" sz="1000" dirty="0">
                <a:solidFill>
                  <a:schemeClr val="bg1"/>
                </a:solidFill>
              </a:rPr>
              <a:t>Augsburg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02A10C8A-EE1A-416C-8A3E-E324C9FE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3711700"/>
            <a:ext cx="2736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de-DE" sz="1400" b="1" kern="0" dirty="0" smtClean="0">
                <a:solidFill>
                  <a:schemeClr val="bg1"/>
                </a:solidFill>
              </a:rPr>
              <a:t>Carsten Resch</a:t>
            </a:r>
            <a:br>
              <a:rPr lang="de-DE" sz="1400" b="1" kern="0" dirty="0" smtClean="0">
                <a:solidFill>
                  <a:schemeClr val="bg1"/>
                </a:solidFill>
              </a:rPr>
            </a:br>
            <a:r>
              <a:rPr lang="de-DE" sz="1400" kern="0" dirty="0" err="1" smtClean="0">
                <a:solidFill>
                  <a:schemeClr val="bg1"/>
                </a:solidFill>
              </a:rPr>
              <a:t>JustOrange</a:t>
            </a:r>
            <a:r>
              <a:rPr lang="de-DE" sz="1400" b="1" kern="0" dirty="0" smtClean="0">
                <a:solidFill>
                  <a:schemeClr val="bg1"/>
                </a:solidFill>
              </a:rPr>
              <a:t/>
            </a:r>
            <a:br>
              <a:rPr lang="de-DE" sz="1400" b="1" kern="0" dirty="0" smtClean="0">
                <a:solidFill>
                  <a:schemeClr val="bg1"/>
                </a:solidFill>
              </a:rPr>
            </a:br>
            <a:r>
              <a:rPr lang="de-DE" sz="1400" kern="0" dirty="0">
                <a:solidFill>
                  <a:schemeClr val="bg1"/>
                </a:solidFill>
              </a:rPr>
              <a:t>resch@justorange.de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xmlns="" id="{02A10C8A-EE1A-416C-8A3E-E324C9FE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3717032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kern="0" dirty="0" smtClean="0">
                <a:solidFill>
                  <a:schemeClr val="bg1"/>
                </a:solidFill>
              </a:rPr>
              <a:t>Axel Vitzthum</a:t>
            </a:r>
            <a:br>
              <a:rPr lang="de-DE" sz="1400" b="1" kern="0" dirty="0" smtClean="0">
                <a:solidFill>
                  <a:schemeClr val="bg1"/>
                </a:solidFill>
              </a:rPr>
            </a:br>
            <a:r>
              <a:rPr lang="de-DE" sz="1400" kern="0" dirty="0" err="1" smtClean="0">
                <a:solidFill>
                  <a:schemeClr val="bg1"/>
                </a:solidFill>
              </a:rPr>
              <a:t>digiCULT</a:t>
            </a:r>
            <a:r>
              <a:rPr lang="de-DE" sz="1400" kern="0" dirty="0" smtClean="0">
                <a:solidFill>
                  <a:schemeClr val="bg1"/>
                </a:solidFill>
              </a:rPr>
              <a:t>-Verbund eG</a:t>
            </a:r>
            <a:endParaRPr lang="de-DE" sz="1400" kern="0" dirty="0">
              <a:solidFill>
                <a:schemeClr val="bg1"/>
              </a:solidFill>
            </a:endParaRPr>
          </a:p>
          <a:p>
            <a:r>
              <a:rPr lang="de-DE" sz="1400" kern="0" dirty="0">
                <a:solidFill>
                  <a:schemeClr val="bg1"/>
                </a:solidFill>
              </a:rPr>
              <a:t>axel.vitzthum@digicult-verbund.de</a:t>
            </a:r>
          </a:p>
          <a:p>
            <a:pPr algn="r">
              <a:tabLst>
                <a:tab pos="1344216" algn="l"/>
                <a:tab pos="4575572" algn="l"/>
              </a:tabLst>
              <a:defRPr/>
            </a:pPr>
            <a:endParaRPr lang="de-DE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Projektpartner</a:t>
            </a:r>
            <a:endParaRPr lang="de-DE" sz="2800" dirty="0"/>
          </a:p>
        </p:txBody>
      </p:sp>
      <p:pic>
        <p:nvPicPr>
          <p:cNvPr id="6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78" y="1821382"/>
            <a:ext cx="2723258" cy="82418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2079" y="3002941"/>
            <a:ext cx="1450640" cy="8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ildergebnis für Deutsches Dokumentationszentrum für Kunstgeschichte - Bildarchiv Foto Marbur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98" y="1672937"/>
            <a:ext cx="1858213" cy="960794"/>
          </a:xfrm>
          <a:prstGeom prst="rect">
            <a:avLst/>
          </a:prstGeom>
          <a:noFill/>
          <a:extLst/>
        </p:spPr>
      </p:pic>
      <p:pic>
        <p:nvPicPr>
          <p:cNvPr id="9" name="Picture 2" descr="Logo: Deutsche Digitale Bibliothe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36" y="4338247"/>
            <a:ext cx="2041764" cy="805141"/>
          </a:xfrm>
          <a:prstGeom prst="rect">
            <a:avLst/>
          </a:prstGeom>
          <a:noFill/>
          <a:extLst/>
        </p:spPr>
      </p:pic>
      <p:pic>
        <p:nvPicPr>
          <p:cNvPr id="10" name="Grafik 9" descr="V:\Projekte\GND4C\Logos_der_Partner\LaBW_Wappen_cmyk_kurz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9" y="4412422"/>
            <a:ext cx="2778184" cy="75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002941"/>
            <a:ext cx="1944216" cy="128403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Laufzeit</a:t>
            </a:r>
            <a:endParaRPr lang="de-DE" dirty="0"/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23392" y="1556990"/>
            <a:ext cx="10752667" cy="4032250"/>
          </a:xfrm>
        </p:spPr>
        <p:txBody>
          <a:bodyPr/>
          <a:lstStyle/>
          <a:p>
            <a:r>
              <a:rPr lang="de-DE" dirty="0"/>
              <a:t>Zwei Projektphasen geplant:</a:t>
            </a:r>
          </a:p>
          <a:p>
            <a:pPr lvl="1"/>
            <a:r>
              <a:rPr lang="de-DE" dirty="0"/>
              <a:t>Phase 1: </a:t>
            </a:r>
          </a:p>
          <a:p>
            <a:pPr lvl="2"/>
            <a:r>
              <a:rPr lang="de-DE" dirty="0"/>
              <a:t>Mai 2018 – Okt 2020</a:t>
            </a:r>
          </a:p>
          <a:p>
            <a:pPr lvl="2"/>
            <a:r>
              <a:rPr lang="de-DE" dirty="0"/>
              <a:t>Konzeption, Vorbereitung, teilweiser </a:t>
            </a:r>
            <a:r>
              <a:rPr lang="de-DE" dirty="0" smtClean="0"/>
              <a:t>Pilotbetrieb</a:t>
            </a:r>
          </a:p>
          <a:p>
            <a:pPr lvl="2"/>
            <a:r>
              <a:rPr lang="de-DE" dirty="0" smtClean="0"/>
              <a:t>Umsetzung Werkzeugkiste: April 2019 - Ende 2020</a:t>
            </a:r>
            <a:endParaRPr lang="de-DE" dirty="0"/>
          </a:p>
          <a:p>
            <a:pPr lvl="1"/>
            <a:r>
              <a:rPr lang="de-DE" dirty="0"/>
              <a:t>Phase 2:</a:t>
            </a:r>
          </a:p>
          <a:p>
            <a:pPr lvl="2"/>
            <a:r>
              <a:rPr lang="de-DE" dirty="0"/>
              <a:t>Voraussichtlich </a:t>
            </a:r>
            <a:r>
              <a:rPr lang="de-DE" dirty="0" smtClean="0"/>
              <a:t>Beginn 2021 </a:t>
            </a:r>
            <a:r>
              <a:rPr lang="de-DE" dirty="0"/>
              <a:t>– </a:t>
            </a:r>
            <a:r>
              <a:rPr lang="de-DE" dirty="0" smtClean="0"/>
              <a:t>Mitte </a:t>
            </a:r>
            <a:r>
              <a:rPr lang="de-DE" dirty="0"/>
              <a:t>2023</a:t>
            </a:r>
          </a:p>
          <a:p>
            <a:pPr lvl="2"/>
            <a:r>
              <a:rPr lang="de-DE" dirty="0" err="1"/>
              <a:t>Produktivnahme</a:t>
            </a:r>
            <a:r>
              <a:rPr lang="de-DE" dirty="0"/>
              <a:t> und Erweiterung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955A5AB-E527-4B31-9A36-167EFA6E8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09" y="2563102"/>
            <a:ext cx="1735781" cy="20284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708B094-B856-4249-8044-51F0C0F8F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93" y="2658184"/>
            <a:ext cx="1673750" cy="1919792"/>
          </a:xfrm>
          <a:prstGeom prst="rect">
            <a:avLst/>
          </a:prstGeom>
        </p:spPr>
      </p:pic>
      <p:sp>
        <p:nvSpPr>
          <p:cNvPr id="7" name="Freihandform: Form 9">
            <a:extLst>
              <a:ext uri="{FF2B5EF4-FFF2-40B4-BE49-F238E27FC236}">
                <a16:creationId xmlns:a16="http://schemas.microsoft.com/office/drawing/2014/main" xmlns="" id="{8A15B2DC-D543-4C21-917E-0897DD590E34}"/>
              </a:ext>
            </a:extLst>
          </p:cNvPr>
          <p:cNvSpPr/>
          <p:nvPr/>
        </p:nvSpPr>
        <p:spPr>
          <a:xfrm>
            <a:off x="4541045" y="978462"/>
            <a:ext cx="1836895" cy="196554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Organisation</a:t>
            </a: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xmlns="" id="{29E4345C-C347-42AD-8A78-979CE201485B}"/>
              </a:ext>
            </a:extLst>
          </p:cNvPr>
          <p:cNvSpPr/>
          <p:nvPr/>
        </p:nvSpPr>
        <p:spPr>
          <a:xfrm>
            <a:off x="3585038" y="2563102"/>
            <a:ext cx="1836895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/>
              <a:t>Regeln und Formate</a:t>
            </a:r>
          </a:p>
        </p:txBody>
      </p:sp>
      <p:sp>
        <p:nvSpPr>
          <p:cNvPr id="9" name="Freihandform: Form 12">
            <a:extLst>
              <a:ext uri="{FF2B5EF4-FFF2-40B4-BE49-F238E27FC236}">
                <a16:creationId xmlns:a16="http://schemas.microsoft.com/office/drawing/2014/main" xmlns="" id="{EF5F0B4C-8492-45A5-9B16-A19AD1A354EA}"/>
              </a:ext>
            </a:extLst>
          </p:cNvPr>
          <p:cNvSpPr/>
          <p:nvPr/>
        </p:nvSpPr>
        <p:spPr>
          <a:xfrm>
            <a:off x="4504699" y="4189891"/>
            <a:ext cx="1902901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4F8DD1">
                  <a:shade val="30000"/>
                  <a:satMod val="115000"/>
                </a:srgbClr>
              </a:gs>
              <a:gs pos="50000">
                <a:srgbClr val="4F8DD1">
                  <a:shade val="67500"/>
                  <a:satMod val="115000"/>
                </a:srgbClr>
              </a:gs>
              <a:gs pos="100000">
                <a:srgbClr val="4F8DD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Infrastruktur</a:t>
            </a:r>
          </a:p>
        </p:txBody>
      </p:sp>
      <p:sp>
        <p:nvSpPr>
          <p:cNvPr id="10" name="Freihandform: Form 15">
            <a:extLst>
              <a:ext uri="{FF2B5EF4-FFF2-40B4-BE49-F238E27FC236}">
                <a16:creationId xmlns:a16="http://schemas.microsoft.com/office/drawing/2014/main" xmlns="" id="{A3F1184A-99AB-4E89-A895-4F23F94D0FAF}"/>
              </a:ext>
            </a:extLst>
          </p:cNvPr>
          <p:cNvSpPr/>
          <p:nvPr/>
        </p:nvSpPr>
        <p:spPr>
          <a:xfrm>
            <a:off x="6456943" y="978462"/>
            <a:ext cx="1836895" cy="1997269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 err="1" smtClean="0"/>
              <a:t>Kommuni</a:t>
            </a:r>
            <a:r>
              <a:rPr lang="de-DE" sz="2400" kern="1200" dirty="0" smtClean="0"/>
              <a:t>-kation</a:t>
            </a:r>
            <a:endParaRPr lang="de-DE" sz="2400" kern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FF51DD78-2413-4095-9EF6-61ABFF45A984}"/>
              </a:ext>
            </a:extLst>
          </p:cNvPr>
          <p:cNvSpPr/>
          <p:nvPr/>
        </p:nvSpPr>
        <p:spPr>
          <a:xfrm>
            <a:off x="551385" y="1268760"/>
            <a:ext cx="3910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rgbClr val="00B050"/>
                </a:solidFill>
              </a:rPr>
              <a:t>interdisziplinäre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</a:p>
          <a:p>
            <a:pPr algn="r"/>
            <a:r>
              <a:rPr lang="de-DE" sz="2000" dirty="0">
                <a:solidFill>
                  <a:srgbClr val="00B050"/>
                </a:solidFill>
              </a:rPr>
              <a:t>Organisation </a:t>
            </a:r>
            <a:r>
              <a:rPr lang="de-DE" sz="2000" dirty="0" smtClean="0">
                <a:solidFill>
                  <a:srgbClr val="00B050"/>
                </a:solidFill>
              </a:rPr>
              <a:t>/ Aufbau </a:t>
            </a:r>
            <a:r>
              <a:rPr lang="de-DE" sz="2000" dirty="0">
                <a:solidFill>
                  <a:srgbClr val="00B050"/>
                </a:solidFill>
              </a:rPr>
              <a:t>von </a:t>
            </a:r>
            <a:r>
              <a:rPr lang="de-DE" sz="2000" dirty="0" smtClean="0">
                <a:solidFill>
                  <a:srgbClr val="00B050"/>
                </a:solidFill>
              </a:rPr>
              <a:t>Kooperations- &amp; Finanzierungsmodellen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135C250-CC28-422A-B786-8D24CF120B05}"/>
              </a:ext>
            </a:extLst>
          </p:cNvPr>
          <p:cNvSpPr/>
          <p:nvPr/>
        </p:nvSpPr>
        <p:spPr>
          <a:xfrm>
            <a:off x="1300090" y="2930972"/>
            <a:ext cx="2222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 smtClean="0">
                <a:solidFill>
                  <a:srgbClr val="FF9933"/>
                </a:solidFill>
              </a:rPr>
              <a:t>Konzepte für nicht-bibliothekarische Anwendungen /</a:t>
            </a:r>
          </a:p>
          <a:p>
            <a:pPr algn="r"/>
            <a:r>
              <a:rPr lang="de-DE" sz="2000" dirty="0" smtClean="0">
                <a:solidFill>
                  <a:srgbClr val="FF9933"/>
                </a:solidFill>
              </a:rPr>
              <a:t>Core vs. Plus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7B9BB0A0-A69D-418B-AF65-03BF0084904A}"/>
              </a:ext>
            </a:extLst>
          </p:cNvPr>
          <p:cNvSpPr/>
          <p:nvPr/>
        </p:nvSpPr>
        <p:spPr>
          <a:xfrm>
            <a:off x="551384" y="4728359"/>
            <a:ext cx="3851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>
                <a:solidFill>
                  <a:srgbClr val="4F8DD1"/>
                </a:solidFill>
              </a:rPr>
              <a:t>Entwicklung von </a:t>
            </a:r>
          </a:p>
          <a:p>
            <a:pPr algn="r"/>
            <a:r>
              <a:rPr lang="de-DE" sz="2000" dirty="0">
                <a:solidFill>
                  <a:srgbClr val="4F8DD1"/>
                </a:solidFill>
              </a:rPr>
              <a:t>Schnittstellen und </a:t>
            </a:r>
            <a:endParaRPr lang="de-DE" sz="2000" dirty="0" smtClean="0">
              <a:solidFill>
                <a:srgbClr val="4F8DD1"/>
              </a:solidFill>
            </a:endParaRPr>
          </a:p>
          <a:p>
            <a:pPr algn="r"/>
            <a:r>
              <a:rPr lang="de-DE" sz="2000" dirty="0" smtClean="0">
                <a:solidFill>
                  <a:srgbClr val="4F8DD1"/>
                </a:solidFill>
              </a:rPr>
              <a:t>Werkzeugen</a:t>
            </a:r>
            <a:endParaRPr lang="en-US" sz="2000" dirty="0">
              <a:solidFill>
                <a:srgbClr val="4F8DD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E51A0C53-5A7B-4621-BE13-E73C769940DE}"/>
              </a:ext>
            </a:extLst>
          </p:cNvPr>
          <p:cNvSpPr/>
          <p:nvPr/>
        </p:nvSpPr>
        <p:spPr>
          <a:xfrm>
            <a:off x="8563838" y="1268760"/>
            <a:ext cx="3220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FF3399"/>
                </a:solidFill>
              </a:rPr>
              <a:t>Aufbau interdisziplinärer </a:t>
            </a:r>
            <a:endParaRPr lang="de-DE" sz="2000" dirty="0">
              <a:solidFill>
                <a:srgbClr val="FF3399"/>
              </a:solidFill>
            </a:endParaRPr>
          </a:p>
          <a:p>
            <a:r>
              <a:rPr lang="de-DE" sz="2000" dirty="0" smtClean="0">
                <a:solidFill>
                  <a:srgbClr val="FF3399"/>
                </a:solidFill>
              </a:rPr>
              <a:t>Kommunikation /</a:t>
            </a:r>
          </a:p>
          <a:p>
            <a:r>
              <a:rPr lang="de-DE" sz="2000" dirty="0">
                <a:solidFill>
                  <a:srgbClr val="FF3399"/>
                </a:solidFill>
              </a:rPr>
              <a:t>Sichtbarkeit des erweiterten GND-Netzwerks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23392" y="188640"/>
            <a:ext cx="6984776" cy="576064"/>
          </a:xfrm>
        </p:spPr>
        <p:txBody>
          <a:bodyPr/>
          <a:lstStyle/>
          <a:p>
            <a:r>
              <a:rPr lang="de-DE" dirty="0" smtClean="0"/>
              <a:t>GND4C: Aktionsfelder &amp; </a:t>
            </a:r>
            <a:r>
              <a:rPr lang="de-DE" dirty="0"/>
              <a:t>Projektziele</a:t>
            </a:r>
          </a:p>
        </p:txBody>
      </p:sp>
      <p:sp>
        <p:nvSpPr>
          <p:cNvPr id="16" name="Rechteck 15"/>
          <p:cNvSpPr/>
          <p:nvPr/>
        </p:nvSpPr>
        <p:spPr>
          <a:xfrm>
            <a:off x="7896200" y="4891171"/>
            <a:ext cx="3704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ym typeface="Wingdings" panose="05000000000000000000" pitchFamily="2" charset="2"/>
              </a:rPr>
              <a:t>Projektstand:</a:t>
            </a:r>
            <a:endParaRPr lang="de-DE" sz="2000" b="1" dirty="0" smtClean="0">
              <a:sym typeface="Wingdings" panose="05000000000000000000" pitchFamily="2" charset="2"/>
              <a:hlinkClick r:id="rId5"/>
            </a:endParaRPr>
          </a:p>
          <a:p>
            <a:r>
              <a:rPr lang="de-DE" sz="2000" dirty="0" smtClean="0">
                <a:sym typeface="Wingdings" panose="05000000000000000000" pitchFamily="2" charset="2"/>
                <a:hlinkClick r:id="rId5"/>
              </a:rPr>
              <a:t>Dokumentation GND4C-Forum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1600" dirty="0" smtClean="0">
                <a:sym typeface="Wingdings" panose="05000000000000000000" pitchFamily="2" charset="2"/>
              </a:rPr>
              <a:t>(Leipzig, Juni 2019)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2567608" y="6381328"/>
            <a:ext cx="532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Jens Lill, FG Dokumentation, Berlin, 23.10.2019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6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955A5AB-E527-4B31-9A36-167EFA6E8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09" y="2563102"/>
            <a:ext cx="1735781" cy="20284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708B094-B856-4249-8044-51F0C0F8F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93" y="2658184"/>
            <a:ext cx="1673750" cy="1919792"/>
          </a:xfrm>
          <a:prstGeom prst="rect">
            <a:avLst/>
          </a:prstGeom>
        </p:spPr>
      </p:pic>
      <p:sp>
        <p:nvSpPr>
          <p:cNvPr id="7" name="Freihandform: Form 9">
            <a:extLst>
              <a:ext uri="{FF2B5EF4-FFF2-40B4-BE49-F238E27FC236}">
                <a16:creationId xmlns:a16="http://schemas.microsoft.com/office/drawing/2014/main" xmlns="" id="{8A15B2DC-D543-4C21-917E-0897DD590E34}"/>
              </a:ext>
            </a:extLst>
          </p:cNvPr>
          <p:cNvSpPr/>
          <p:nvPr/>
        </p:nvSpPr>
        <p:spPr>
          <a:xfrm>
            <a:off x="4541045" y="978462"/>
            <a:ext cx="1836895" cy="196554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Organisation</a:t>
            </a: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xmlns="" id="{29E4345C-C347-42AD-8A78-979CE201485B}"/>
              </a:ext>
            </a:extLst>
          </p:cNvPr>
          <p:cNvSpPr/>
          <p:nvPr/>
        </p:nvSpPr>
        <p:spPr>
          <a:xfrm>
            <a:off x="3585038" y="2563102"/>
            <a:ext cx="1836895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Regeln und Formate</a:t>
            </a:r>
          </a:p>
        </p:txBody>
      </p:sp>
      <p:sp>
        <p:nvSpPr>
          <p:cNvPr id="9" name="Freihandform: Form 12">
            <a:extLst>
              <a:ext uri="{FF2B5EF4-FFF2-40B4-BE49-F238E27FC236}">
                <a16:creationId xmlns:a16="http://schemas.microsoft.com/office/drawing/2014/main" xmlns="" id="{EF5F0B4C-8492-45A5-9B16-A19AD1A354EA}"/>
              </a:ext>
            </a:extLst>
          </p:cNvPr>
          <p:cNvSpPr/>
          <p:nvPr/>
        </p:nvSpPr>
        <p:spPr>
          <a:xfrm>
            <a:off x="4504699" y="4189891"/>
            <a:ext cx="1902901" cy="2000267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gradFill flip="none" rotWithShape="1">
            <a:gsLst>
              <a:gs pos="0">
                <a:srgbClr val="4F8DD1">
                  <a:shade val="30000"/>
                  <a:satMod val="115000"/>
                </a:srgbClr>
              </a:gs>
              <a:gs pos="50000">
                <a:srgbClr val="4F8DD1">
                  <a:shade val="67500"/>
                  <a:satMod val="115000"/>
                </a:srgbClr>
              </a:gs>
              <a:gs pos="100000">
                <a:srgbClr val="4F8DD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Infrastruktur</a:t>
            </a:r>
          </a:p>
        </p:txBody>
      </p:sp>
      <p:sp>
        <p:nvSpPr>
          <p:cNvPr id="10" name="Freihandform: Form 15">
            <a:extLst>
              <a:ext uri="{FF2B5EF4-FFF2-40B4-BE49-F238E27FC236}">
                <a16:creationId xmlns:a16="http://schemas.microsoft.com/office/drawing/2014/main" xmlns="" id="{A3F1184A-99AB-4E89-A895-4F23F94D0FAF}"/>
              </a:ext>
            </a:extLst>
          </p:cNvPr>
          <p:cNvSpPr/>
          <p:nvPr/>
        </p:nvSpPr>
        <p:spPr>
          <a:xfrm>
            <a:off x="6456943" y="978462"/>
            <a:ext cx="1836895" cy="1997269"/>
          </a:xfrm>
          <a:custGeom>
            <a:avLst/>
            <a:gdLst>
              <a:gd name="connsiteX0" fmla="*/ 0 w 775809"/>
              <a:gd name="connsiteY0" fmla="*/ 337477 h 674954"/>
              <a:gd name="connsiteX1" fmla="*/ 168739 w 775809"/>
              <a:gd name="connsiteY1" fmla="*/ 0 h 674954"/>
              <a:gd name="connsiteX2" fmla="*/ 607071 w 775809"/>
              <a:gd name="connsiteY2" fmla="*/ 0 h 674954"/>
              <a:gd name="connsiteX3" fmla="*/ 775809 w 775809"/>
              <a:gd name="connsiteY3" fmla="*/ 337477 h 674954"/>
              <a:gd name="connsiteX4" fmla="*/ 607071 w 775809"/>
              <a:gd name="connsiteY4" fmla="*/ 674954 h 674954"/>
              <a:gd name="connsiteX5" fmla="*/ 168739 w 775809"/>
              <a:gd name="connsiteY5" fmla="*/ 674954 h 674954"/>
              <a:gd name="connsiteX6" fmla="*/ 0 w 775809"/>
              <a:gd name="connsiteY6" fmla="*/ 337477 h 6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809" h="674954">
                <a:moveTo>
                  <a:pt x="387905" y="0"/>
                </a:moveTo>
                <a:lnTo>
                  <a:pt x="775808" y="146803"/>
                </a:lnTo>
                <a:lnTo>
                  <a:pt x="775808" y="528152"/>
                </a:lnTo>
                <a:lnTo>
                  <a:pt x="387905" y="674954"/>
                </a:lnTo>
                <a:lnTo>
                  <a:pt x="1" y="528152"/>
                </a:lnTo>
                <a:lnTo>
                  <a:pt x="1" y="146803"/>
                </a:lnTo>
                <a:lnTo>
                  <a:pt x="38790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4230" tIns="139948" rIns="124231" bIns="13994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Kommuni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-kation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FF51DD78-2413-4095-9EF6-61ABFF45A984}"/>
              </a:ext>
            </a:extLst>
          </p:cNvPr>
          <p:cNvSpPr/>
          <p:nvPr/>
        </p:nvSpPr>
        <p:spPr>
          <a:xfrm>
            <a:off x="551385" y="1268760"/>
            <a:ext cx="3910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interdisziplinäre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Organisation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/ Aufbau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von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Kooperations- &amp; Finanzierungsmodellen</a:t>
            </a:r>
            <a:endParaRPr lang="de-D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135C250-CC28-422A-B786-8D24CF120B05}"/>
              </a:ext>
            </a:extLst>
          </p:cNvPr>
          <p:cNvSpPr/>
          <p:nvPr/>
        </p:nvSpPr>
        <p:spPr>
          <a:xfrm>
            <a:off x="1300090" y="2930972"/>
            <a:ext cx="2222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Konzepte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 für nicht-bibliothekarische Anwendungen /</a:t>
            </a:r>
          </a:p>
          <a:p>
            <a:pPr algn="r"/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Core vs. Plus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7B9BB0A0-A69D-418B-AF65-03BF0084904A}"/>
              </a:ext>
            </a:extLst>
          </p:cNvPr>
          <p:cNvSpPr/>
          <p:nvPr/>
        </p:nvSpPr>
        <p:spPr>
          <a:xfrm>
            <a:off x="551384" y="4728359"/>
            <a:ext cx="3851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>
                <a:solidFill>
                  <a:srgbClr val="4F8DD1"/>
                </a:solidFill>
              </a:rPr>
              <a:t>Entwicklung von </a:t>
            </a:r>
          </a:p>
          <a:p>
            <a:pPr algn="r"/>
            <a:r>
              <a:rPr lang="de-DE" sz="2000" dirty="0">
                <a:solidFill>
                  <a:srgbClr val="4F8DD1"/>
                </a:solidFill>
              </a:rPr>
              <a:t>Schnittstellen und </a:t>
            </a:r>
            <a:endParaRPr lang="de-DE" sz="2000" dirty="0" smtClean="0">
              <a:solidFill>
                <a:srgbClr val="4F8DD1"/>
              </a:solidFill>
            </a:endParaRPr>
          </a:p>
          <a:p>
            <a:pPr algn="r"/>
            <a:r>
              <a:rPr lang="de-DE" sz="2000" dirty="0" smtClean="0">
                <a:solidFill>
                  <a:srgbClr val="4F8DD1"/>
                </a:solidFill>
              </a:rPr>
              <a:t>Werkzeugen</a:t>
            </a:r>
            <a:endParaRPr lang="en-US" sz="2000" dirty="0">
              <a:solidFill>
                <a:srgbClr val="4F8DD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E51A0C53-5A7B-4621-BE13-E73C769940DE}"/>
              </a:ext>
            </a:extLst>
          </p:cNvPr>
          <p:cNvSpPr/>
          <p:nvPr/>
        </p:nvSpPr>
        <p:spPr>
          <a:xfrm>
            <a:off x="8563838" y="1268760"/>
            <a:ext cx="3220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Aufbau interdisziplinärer </a:t>
            </a:r>
            <a:endParaRPr lang="de-DE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Kommunikation /</a:t>
            </a:r>
          </a:p>
          <a:p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Sichtbarkeit des erweiterten GND-Netzwerks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23392" y="188640"/>
            <a:ext cx="6984776" cy="576064"/>
          </a:xfrm>
        </p:spPr>
        <p:txBody>
          <a:bodyPr/>
          <a:lstStyle/>
          <a:p>
            <a:r>
              <a:rPr lang="de-DE" dirty="0" smtClean="0"/>
              <a:t>GND4C: Aktionsfelder &amp; </a:t>
            </a:r>
            <a:r>
              <a:rPr lang="de-DE" dirty="0"/>
              <a:t>Projektziele</a:t>
            </a:r>
          </a:p>
        </p:txBody>
      </p:sp>
    </p:spTree>
    <p:extLst>
      <p:ext uri="{BB962C8B-B14F-4D97-AF65-F5344CB8AC3E}">
        <p14:creationId xmlns:p14="http://schemas.microsoft.com/office/powerpoint/2010/main" val="41593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99917" y="1124744"/>
            <a:ext cx="10752667" cy="4032250"/>
          </a:xfrm>
        </p:spPr>
        <p:txBody>
          <a:bodyPr/>
          <a:lstStyle/>
          <a:p>
            <a:r>
              <a:rPr lang="de-DE" dirty="0"/>
              <a:t>Implementierung und Evaluation eines prototypischen </a:t>
            </a:r>
            <a:r>
              <a:rPr lang="de-DE" b="1" dirty="0" err="1">
                <a:solidFill>
                  <a:schemeClr val="accent1"/>
                </a:solidFill>
              </a:rPr>
              <a:t>Matching</a:t>
            </a:r>
            <a:r>
              <a:rPr lang="de-DE" dirty="0"/>
              <a:t>- und </a:t>
            </a:r>
            <a:r>
              <a:rPr lang="de-DE" b="1" dirty="0">
                <a:solidFill>
                  <a:schemeClr val="accent1"/>
                </a:solidFill>
              </a:rPr>
              <a:t>Mapping</a:t>
            </a:r>
            <a:r>
              <a:rPr lang="de-DE" dirty="0"/>
              <a:t>-Verfahrens für </a:t>
            </a:r>
            <a:r>
              <a:rPr lang="de-DE" dirty="0" smtClean="0"/>
              <a:t>Entitätsdatensätze (Personen, </a:t>
            </a:r>
            <a:r>
              <a:rPr lang="de-DE" dirty="0" err="1" smtClean="0"/>
              <a:t>Geografika</a:t>
            </a:r>
            <a:r>
              <a:rPr lang="de-DE" dirty="0" smtClean="0"/>
              <a:t>, Sachbegriffe und Bauwerke).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Neue </a:t>
            </a:r>
            <a:r>
              <a:rPr lang="de-DE" dirty="0"/>
              <a:t>GND-relevante Datensätze und Übereinstimmungen zur GND finden und zukünftig in die GND einspielen, bzw. </a:t>
            </a:r>
            <a:r>
              <a:rPr lang="de-DE" dirty="0" smtClean="0"/>
              <a:t>anreichern von existierenden GND-Datensätzen.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GND-URIs an Erfassungssysteme liefern.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GND4C Werkzeugkiste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551384" y="141264"/>
            <a:ext cx="6980855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1076325" algn="l"/>
                <a:tab pos="2152650" algn="l"/>
                <a:tab pos="3228975" algn="l"/>
                <a:tab pos="4305300" algn="l"/>
                <a:tab pos="5381625" algn="l"/>
                <a:tab pos="6457950" algn="l"/>
                <a:tab pos="7534275" algn="l"/>
              </a:tabLst>
              <a:defRPr sz="3200" kern="1200" baseline="0">
                <a:solidFill>
                  <a:srgbClr val="2791D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Matching</a:t>
            </a:r>
            <a:r>
              <a:rPr lang="de-DE" dirty="0" smtClean="0"/>
              <a:t> und Mapping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2D6D424-2A1C-48F6-BC3D-A6E530A5A7A3}"/>
              </a:ext>
            </a:extLst>
          </p:cNvPr>
          <p:cNvSpPr>
            <a:spLocks noGrp="1"/>
          </p:cNvSpPr>
          <p:nvPr/>
        </p:nvSpPr>
        <p:spPr bwMode="auto">
          <a:xfrm>
            <a:off x="695400" y="1628800"/>
            <a:ext cx="10225136" cy="39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har char="-"/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har char="-"/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har char="-"/>
              <a:defRPr lang="de-DE" sz="1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har char="-"/>
              <a:defRPr lang="de-DE" sz="14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</a:rPr>
              <a:t>Matching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automatischer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Abgleich</a:t>
            </a:r>
            <a:endParaRPr lang="en-US" sz="3200" b="1" dirty="0" smtClean="0"/>
          </a:p>
          <a:p>
            <a:pPr lvl="1"/>
            <a:r>
              <a:rPr lang="de-DE" sz="2800" dirty="0" smtClean="0"/>
              <a:t>Unterschiedliche </a:t>
            </a:r>
            <a:r>
              <a:rPr lang="de-DE" sz="2800" dirty="0"/>
              <a:t>Vokabulare oder Datenschemata </a:t>
            </a:r>
            <a:r>
              <a:rPr lang="de-DE" sz="2800" dirty="0" smtClean="0"/>
              <a:t>werden auf </a:t>
            </a:r>
            <a:r>
              <a:rPr lang="de-DE" sz="2800" dirty="0"/>
              <a:t>übereinstimmende oder ähnliche </a:t>
            </a:r>
            <a:r>
              <a:rPr lang="de-DE" sz="2800" dirty="0" smtClean="0"/>
              <a:t>Zeichenketten durchsucht</a:t>
            </a:r>
          </a:p>
          <a:p>
            <a:pPr lvl="1"/>
            <a:r>
              <a:rPr lang="de-DE" sz="2800" dirty="0" smtClean="0"/>
              <a:t>Spezielle Algorithmen und Konfiguration pro Entitätstyp</a:t>
            </a:r>
            <a:endParaRPr lang="de-DE" sz="2800" dirty="0" smtClean="0">
              <a:solidFill>
                <a:srgbClr val="FF0000"/>
              </a:solidFill>
            </a:endParaRPr>
          </a:p>
          <a:p>
            <a:pPr lvl="1"/>
            <a:r>
              <a:rPr lang="de-DE" sz="2800" dirty="0" smtClean="0"/>
              <a:t>Matches sind Kandidaten für den Mapping-Prozess </a:t>
            </a:r>
          </a:p>
          <a:p>
            <a:r>
              <a:rPr lang="de-DE" sz="3200" b="1" dirty="0" smtClean="0">
                <a:solidFill>
                  <a:schemeClr val="accent1"/>
                </a:solidFill>
              </a:rPr>
              <a:t>Mapping</a:t>
            </a:r>
            <a:r>
              <a:rPr lang="de-DE" sz="3200" b="1" dirty="0" smtClean="0"/>
              <a:t>: intellektueller Abgleich</a:t>
            </a:r>
          </a:p>
          <a:p>
            <a:pPr lvl="1"/>
            <a:r>
              <a:rPr lang="de-DE" sz="2800" dirty="0" smtClean="0"/>
              <a:t>semantisch übereinstimmende Begriffe/Entitäten festlegen </a:t>
            </a:r>
          </a:p>
          <a:p>
            <a:pPr lvl="1"/>
            <a:r>
              <a:rPr lang="de-DE" sz="2800" dirty="0" smtClean="0"/>
              <a:t>Art der Übereinstimmung kann qualifiziert werden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" y="6381328"/>
            <a:ext cx="432048" cy="4320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390577"/>
            <a:ext cx="372785" cy="4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Benutzerdefiniert</PresentationFormat>
  <Paragraphs>176</Paragraphs>
  <Slides>30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GND4C: Aktionsfelder &amp; Projektziele</vt:lpstr>
      <vt:lpstr>GND4C: Aktionsfelder &amp; Projektziele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Matchingdurchlauf Geografika</vt:lpstr>
      <vt:lpstr>Matchingdurchlauf Geografika</vt:lpstr>
      <vt:lpstr>PowerPoint-Präsentation</vt:lpstr>
      <vt:lpstr>GND4C: under construction…</vt:lpstr>
    </vt:vector>
  </TitlesOfParts>
  <Company>Bibliotheksservice-Zentrum 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GND für Kulturdaten (GND4C)</dc:title>
  <dc:creator>BSZ</dc:creator>
  <cp:lastModifiedBy>Axel</cp:lastModifiedBy>
  <cp:revision>174</cp:revision>
  <cp:lastPrinted>2012-01-02T14:03:13Z</cp:lastPrinted>
  <dcterms:created xsi:type="dcterms:W3CDTF">2010-08-23T11:51:30Z</dcterms:created>
  <dcterms:modified xsi:type="dcterms:W3CDTF">2019-10-23T10:33:16Z</dcterms:modified>
</cp:coreProperties>
</file>